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entation.xml" ContentType="application/vnd.openxmlformats-officedocument.presentationml.presentation.main+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12.xml" ContentType="application/vnd.openxmlformats-officedocument.presentationml.slideLayout+xml"/>
  <Override PartName="/ppt/slideLayouts/slideLayout28.xml" ContentType="application/vnd.openxmlformats-officedocument.presentationml.slideLayout+xml"/>
  <Override PartName="/ppt/slideMasters/slideMaster1.xml" ContentType="application/vnd.openxmlformats-officedocument.presentationml.slideMaster+xml"/>
  <Override PartName="/ppt/notesSlides/notesSlide3.xml" ContentType="application/vnd.openxmlformats-officedocument.presentationml.notesSlide+xml"/>
  <Override PartName="/ppt/notesSlides/notesSlide1.xml" ContentType="application/vnd.openxmlformats-officedocument.presentationml.notesSlide+xml"/>
  <Override PartName="/ppt/slideLayouts/slideLayout1.xml" ContentType="application/vnd.openxmlformats-officedocument.presentationml.slideLayout+xml"/>
  <Override PartName="/ppt/notesSlides/notesSlide4.xml" ContentType="application/vnd.openxmlformats-officedocument.presentationml.notesSlide+xml"/>
  <Override PartName="/ppt/slideLayouts/slideLayout2.xml" ContentType="application/vnd.openxmlformats-officedocument.presentationml.slideLayout+xml"/>
  <Override PartName="/ppt/notesSlides/notesSlide2.xml" ContentType="application/vnd.openxmlformats-officedocument.presentationml.notesSlid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2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0.xml" ContentType="application/vnd.openxmlformats-officedocument.presentationml.tags+xml"/>
  <Override PartName="/ppt/tags/tag8.xml" ContentType="application/vnd.openxmlformats-officedocument.presentationml.tags+xml"/>
  <Override PartName="/ppt/tags/tag12.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ppt/tags/tag7.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1.xml" ContentType="application/vnd.openxmlformats-officedocument.presentationml.tags+xml"/>
  <Override PartName="/ppt/tags/tag11.xml" ContentType="application/vnd.openxmlformats-officedocument.presentationml.tags+xml"/>
  <Override PartName="/ppt/tags/tag9.xml" ContentType="application/vnd.openxmlformats-officedocument.presentationml.tag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3" r:id="rId1"/>
  </p:sldMasterIdLst>
  <p:notesMasterIdLst>
    <p:notesMasterId r:id="rId27"/>
  </p:notesMasterIdLst>
  <p:handoutMasterIdLst>
    <p:handoutMasterId r:id="rId28"/>
  </p:handoutMasterIdLst>
  <p:sldIdLst>
    <p:sldId id="256" r:id="rId2"/>
    <p:sldId id="2147376942" r:id="rId3"/>
    <p:sldId id="265" r:id="rId4"/>
    <p:sldId id="2147376906" r:id="rId5"/>
    <p:sldId id="2147376907" r:id="rId6"/>
    <p:sldId id="2147376908" r:id="rId7"/>
    <p:sldId id="275" r:id="rId8"/>
    <p:sldId id="266" r:id="rId9"/>
    <p:sldId id="2147376940" r:id="rId10"/>
    <p:sldId id="2147376941" r:id="rId11"/>
    <p:sldId id="267" r:id="rId12"/>
    <p:sldId id="2147376904" r:id="rId13"/>
    <p:sldId id="2147376935" r:id="rId14"/>
    <p:sldId id="2147376927" r:id="rId15"/>
    <p:sldId id="2147376928" r:id="rId16"/>
    <p:sldId id="2147376929" r:id="rId17"/>
    <p:sldId id="2147376930" r:id="rId18"/>
    <p:sldId id="2147376936" r:id="rId19"/>
    <p:sldId id="2147376931" r:id="rId20"/>
    <p:sldId id="2147376937" r:id="rId21"/>
    <p:sldId id="2147376932" r:id="rId22"/>
    <p:sldId id="2147376933" r:id="rId23"/>
    <p:sldId id="2147376934" r:id="rId24"/>
    <p:sldId id="2147376938" r:id="rId25"/>
    <p:sldId id="2147376939" r:id="rId26"/>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16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88963" autoAdjust="0"/>
  </p:normalViewPr>
  <p:slideViewPr>
    <p:cSldViewPr snapToGrid="0" showGuides="1">
      <p:cViewPr varScale="1">
        <p:scale>
          <a:sx n="150" d="100"/>
          <a:sy n="150" d="100"/>
        </p:scale>
        <p:origin x="2142" y="126"/>
      </p:cViewPr>
      <p:guideLst>
        <p:guide pos="2880"/>
        <p:guide orient="horz" pos="1620"/>
      </p:guideLst>
    </p:cSldViewPr>
  </p:slideViewPr>
  <p:outlineViewPr>
    <p:cViewPr>
      <p:scale>
        <a:sx n="33" d="100"/>
        <a:sy n="33" d="100"/>
      </p:scale>
      <p:origin x="0" y="-5784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2" d="100"/>
          <a:sy n="92" d="100"/>
        </p:scale>
        <p:origin x="273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customXml" Target="../customXml/item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customXml" Target="../customXml/item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37" Type="http://schemas.openxmlformats.org/officeDocument/2006/relationships/customXml" Target="../customXml/item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handoutMaster" Target="handoutMasters/handoutMaster1.xml"/><Relationship Id="rId36" Type="http://schemas.openxmlformats.org/officeDocument/2006/relationships/customXml" Target="../customXml/item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 Id="rId35" Type="http://schemas.openxmlformats.org/officeDocument/2006/relationships/customXml" Target="../customXml/item3.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3228F9-A2C1-482A-9600-35F3610B81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6DD098-AF39-4EC6-A3A4-C52AA810A7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5EB128-51B8-42C7-8B26-D0F320982305}" type="datetimeFigureOut">
              <a:rPr lang="en-US" smtClean="0"/>
              <a:t>9/5/2023</a:t>
            </a:fld>
            <a:endParaRPr lang="en-US"/>
          </a:p>
        </p:txBody>
      </p:sp>
      <p:sp>
        <p:nvSpPr>
          <p:cNvPr id="4" name="Footer Placeholder 3">
            <a:extLst>
              <a:ext uri="{FF2B5EF4-FFF2-40B4-BE49-F238E27FC236}">
                <a16:creationId xmlns:a16="http://schemas.microsoft.com/office/drawing/2014/main" id="{382D67EE-AE13-4715-B4C1-659CFA7B8B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DA0377-8AE5-47B8-A48C-ADF077F749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89BDD8-8E42-4415-AD2E-B0DA441CBE3F}" type="slidenum">
              <a:rPr lang="en-US" smtClean="0"/>
              <a:t>‹#›</a:t>
            </a:fld>
            <a:endParaRPr lang="en-US"/>
          </a:p>
        </p:txBody>
      </p:sp>
    </p:spTree>
    <p:extLst>
      <p:ext uri="{BB962C8B-B14F-4D97-AF65-F5344CB8AC3E}">
        <p14:creationId xmlns:p14="http://schemas.microsoft.com/office/powerpoint/2010/main" val="2182580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EAD866-0404-48F8-BA09-989A590EAA71}" type="datetimeFigureOut">
              <a:rPr lang="en-GB" smtClean="0"/>
              <a:t>05/09/2023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ED427-83B0-4210-9E7F-EDD2FDBFC6DC}" type="slidenum">
              <a:rPr lang="en-GB" smtClean="0"/>
              <a:t>‹#›</a:t>
            </a:fld>
            <a:endParaRPr lang="en-GB"/>
          </a:p>
        </p:txBody>
      </p:sp>
    </p:spTree>
    <p:extLst>
      <p:ext uri="{BB962C8B-B14F-4D97-AF65-F5344CB8AC3E}">
        <p14:creationId xmlns:p14="http://schemas.microsoft.com/office/powerpoint/2010/main" val="141277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3266" y="4435675"/>
            <a:ext cx="6450256" cy="376770"/>
          </a:xfrm>
        </p:spPr>
        <p:txBody>
          <a:bodyPr/>
          <a:lstStyle/>
          <a:p>
            <a:endParaRPr lang="id-ID" dirty="0"/>
          </a:p>
        </p:txBody>
      </p:sp>
      <p:sp>
        <p:nvSpPr>
          <p:cNvPr id="4" name="Slide Number Placeholder 3"/>
          <p:cNvSpPr>
            <a:spLocks noGrp="1"/>
          </p:cNvSpPr>
          <p:nvPr>
            <p:ph type="sldNum" sz="quarter" idx="5"/>
          </p:nvPr>
        </p:nvSpPr>
        <p:spPr>
          <a:xfrm>
            <a:off x="6536428" y="9638123"/>
            <a:ext cx="157094" cy="184666"/>
          </a:xfrm>
        </p:spPr>
        <p:txBody>
          <a:bodyPr/>
          <a:lstStyle/>
          <a:p>
            <a:pPr defTabSz="924458" fontAlgn="auto">
              <a:spcBef>
                <a:spcPts val="0"/>
              </a:spcBef>
              <a:spcAft>
                <a:spcPts val="0"/>
              </a:spcAft>
              <a:defRPr/>
            </a:pPr>
            <a:fld id="{41076221-AA97-476B-BF98-908A8A9631AC}" type="slidenum">
              <a:rPr lang="en-US" sz="1200">
                <a:solidFill>
                  <a:prstClr val="black"/>
                </a:solidFill>
                <a:latin typeface="Calibri" panose="020F0502020204030204"/>
              </a:rPr>
              <a:pPr defTabSz="924458" fontAlgn="auto">
                <a:spcBef>
                  <a:spcPts val="0"/>
                </a:spcBef>
                <a:spcAft>
                  <a:spcPts val="0"/>
                </a:spcAft>
                <a:defRPr/>
              </a:pPr>
              <a:t>15</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31280595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3266" y="4435675"/>
            <a:ext cx="6450256" cy="376770"/>
          </a:xfrm>
        </p:spPr>
        <p:txBody>
          <a:bodyPr/>
          <a:lstStyle/>
          <a:p>
            <a:endParaRPr lang="id-ID" dirty="0"/>
          </a:p>
        </p:txBody>
      </p:sp>
      <p:sp>
        <p:nvSpPr>
          <p:cNvPr id="4" name="Slide Number Placeholder 3"/>
          <p:cNvSpPr>
            <a:spLocks noGrp="1"/>
          </p:cNvSpPr>
          <p:nvPr>
            <p:ph type="sldNum" sz="quarter" idx="5"/>
          </p:nvPr>
        </p:nvSpPr>
        <p:spPr>
          <a:xfrm>
            <a:off x="6536428" y="9638123"/>
            <a:ext cx="157094" cy="184666"/>
          </a:xfrm>
        </p:spPr>
        <p:txBody>
          <a:bodyPr/>
          <a:lstStyle/>
          <a:p>
            <a:pPr defTabSz="924458" fontAlgn="auto">
              <a:spcBef>
                <a:spcPts val="0"/>
              </a:spcBef>
              <a:spcAft>
                <a:spcPts val="0"/>
              </a:spcAft>
              <a:defRPr/>
            </a:pPr>
            <a:fld id="{41076221-AA97-476B-BF98-908A8A9631AC}" type="slidenum">
              <a:rPr lang="en-US" sz="1200">
                <a:solidFill>
                  <a:prstClr val="black"/>
                </a:solidFill>
                <a:latin typeface="Calibri" panose="020F0502020204030204"/>
              </a:rPr>
              <a:pPr defTabSz="924458" fontAlgn="auto">
                <a:spcBef>
                  <a:spcPts val="0"/>
                </a:spcBef>
                <a:spcAft>
                  <a:spcPts val="0"/>
                </a:spcAft>
                <a:defRPr/>
              </a:pPr>
              <a:t>23</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25656023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3266" y="4435675"/>
            <a:ext cx="6450256" cy="376770"/>
          </a:xfrm>
        </p:spPr>
        <p:txBody>
          <a:bodyPr/>
          <a:lstStyle/>
          <a:p>
            <a:endParaRPr lang="id-ID" dirty="0"/>
          </a:p>
        </p:txBody>
      </p:sp>
      <p:sp>
        <p:nvSpPr>
          <p:cNvPr id="4" name="Slide Number Placeholder 3"/>
          <p:cNvSpPr>
            <a:spLocks noGrp="1"/>
          </p:cNvSpPr>
          <p:nvPr>
            <p:ph type="sldNum" sz="quarter" idx="5"/>
          </p:nvPr>
        </p:nvSpPr>
        <p:spPr>
          <a:xfrm>
            <a:off x="6536428" y="9638123"/>
            <a:ext cx="157094" cy="184666"/>
          </a:xfrm>
        </p:spPr>
        <p:txBody>
          <a:bodyPr/>
          <a:lstStyle/>
          <a:p>
            <a:pPr defTabSz="924458" fontAlgn="auto">
              <a:spcBef>
                <a:spcPts val="0"/>
              </a:spcBef>
              <a:spcAft>
                <a:spcPts val="0"/>
              </a:spcAft>
              <a:defRPr/>
            </a:pPr>
            <a:fld id="{41076221-AA97-476B-BF98-908A8A9631AC}" type="slidenum">
              <a:rPr lang="en-US" sz="1200">
                <a:solidFill>
                  <a:prstClr val="black"/>
                </a:solidFill>
                <a:latin typeface="Calibri" panose="020F0502020204030204"/>
              </a:rPr>
              <a:pPr defTabSz="924458" fontAlgn="auto">
                <a:spcBef>
                  <a:spcPts val="0"/>
                </a:spcBef>
                <a:spcAft>
                  <a:spcPts val="0"/>
                </a:spcAft>
                <a:defRPr/>
              </a:pPr>
              <a:t>24</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31339147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a:xfrm>
            <a:off x="243266" y="4435675"/>
            <a:ext cx="6450256" cy="376770"/>
          </a:xfrm>
        </p:spPr>
        <p:txBody>
          <a:bodyPr/>
          <a:lstStyle/>
          <a:p>
            <a:endParaRPr lang="id-ID" dirty="0"/>
          </a:p>
        </p:txBody>
      </p:sp>
      <p:sp>
        <p:nvSpPr>
          <p:cNvPr id="4" name="Slide Number Placeholder 3"/>
          <p:cNvSpPr>
            <a:spLocks noGrp="1"/>
          </p:cNvSpPr>
          <p:nvPr>
            <p:ph type="sldNum" sz="quarter" idx="5"/>
          </p:nvPr>
        </p:nvSpPr>
        <p:spPr>
          <a:xfrm>
            <a:off x="6536428" y="9638123"/>
            <a:ext cx="157094" cy="184666"/>
          </a:xfrm>
        </p:spPr>
        <p:txBody>
          <a:bodyPr/>
          <a:lstStyle/>
          <a:p>
            <a:pPr defTabSz="924458" fontAlgn="auto">
              <a:spcBef>
                <a:spcPts val="0"/>
              </a:spcBef>
              <a:spcAft>
                <a:spcPts val="0"/>
              </a:spcAft>
              <a:defRPr/>
            </a:pPr>
            <a:fld id="{41076221-AA97-476B-BF98-908A8A9631AC}" type="slidenum">
              <a:rPr lang="en-US" sz="1200">
                <a:solidFill>
                  <a:prstClr val="black"/>
                </a:solidFill>
                <a:latin typeface="Calibri" panose="020F0502020204030204"/>
              </a:rPr>
              <a:pPr defTabSz="924458" fontAlgn="auto">
                <a:spcBef>
                  <a:spcPts val="0"/>
                </a:spcBef>
                <a:spcAft>
                  <a:spcPts val="0"/>
                </a:spcAft>
                <a:defRPr/>
              </a:pPr>
              <a:t>25</a:t>
            </a:fld>
            <a:endParaRPr lang="en-US" sz="1200">
              <a:solidFill>
                <a:prstClr val="black"/>
              </a:solidFill>
              <a:latin typeface="Calibri" panose="020F0502020204030204"/>
            </a:endParaRPr>
          </a:p>
        </p:txBody>
      </p:sp>
    </p:spTree>
    <p:extLst>
      <p:ext uri="{BB962C8B-B14F-4D97-AF65-F5344CB8AC3E}">
        <p14:creationId xmlns:p14="http://schemas.microsoft.com/office/powerpoint/2010/main" val="165552931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5.bin"/><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6.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7.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8.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9.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10.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11.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33EEA752-7360-4282-8E79-A5E6346BF71D}"/>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 name="Title 1"/>
          <p:cNvSpPr>
            <a:spLocks noGrp="1"/>
          </p:cNvSpPr>
          <p:nvPr>
            <p:ph type="ctrTitle" hasCustomPrompt="1"/>
          </p:nvPr>
        </p:nvSpPr>
        <p:spPr bwMode="gray">
          <a:xfrm>
            <a:off x="359999" y="3181213"/>
            <a:ext cx="7073503" cy="1034129"/>
          </a:xfrm>
          <a:noFill/>
        </p:spPr>
        <p:txBody>
          <a:bodyPr wrap="square" lIns="0" tIns="0" rIns="0" bIns="0" rtlCol="0" anchor="b" anchorCtr="0">
            <a:spAutoFit/>
          </a:bodyPr>
          <a:lstStyle>
            <a:lvl1pPr marL="0" algn="l" defTabSz="914400" rtl="0" eaLnBrk="1" latinLnBrk="0" hangingPunct="1">
              <a:lnSpc>
                <a:spcPct val="80000"/>
              </a:lnSpc>
              <a:spcBef>
                <a:spcPts val="0"/>
              </a:spcBef>
              <a:defRPr lang="en-GB" sz="4200" b="1" kern="0">
                <a:solidFill>
                  <a:schemeClr val="bg1"/>
                </a:solidFill>
                <a:latin typeface="+mj-lt"/>
                <a:ea typeface="+mn-ea"/>
                <a:cs typeface="+mn-cs"/>
              </a:defRPr>
            </a:lvl1pPr>
          </a:lstStyle>
          <a:p>
            <a:r>
              <a:rPr lang="en-US" dirty="0"/>
              <a:t>Click to edit </a:t>
            </a:r>
            <a:br>
              <a:rPr lang="en-US" dirty="0"/>
            </a:br>
            <a:r>
              <a:rPr lang="en-US" dirty="0"/>
              <a:t>Master title style</a:t>
            </a:r>
            <a:endParaRPr lang="en-GB" dirty="0"/>
          </a:p>
        </p:txBody>
      </p:sp>
      <p:sp>
        <p:nvSpPr>
          <p:cNvPr id="3" name="Subtitle 2"/>
          <p:cNvSpPr>
            <a:spLocks noGrp="1"/>
          </p:cNvSpPr>
          <p:nvPr>
            <p:ph type="subTitle" idx="1" hasCustomPrompt="1"/>
          </p:nvPr>
        </p:nvSpPr>
        <p:spPr bwMode="gray">
          <a:xfrm>
            <a:off x="360000" y="4257437"/>
            <a:ext cx="7076969" cy="430887"/>
          </a:xfrm>
          <a:noFill/>
        </p:spPr>
        <p:txBody>
          <a:bodyPr wrap="square" lIns="0" tIns="0" rIns="0" bIns="0" rtlCol="0" anchor="t" anchorCtr="0">
            <a:spAutoFit/>
          </a:bodyPr>
          <a:lstStyle>
            <a:lvl1pPr marL="0" indent="0" algn="l" defTabSz="914400" rtl="0" eaLnBrk="1" latinLnBrk="0" hangingPunct="1">
              <a:lnSpc>
                <a:spcPct val="100000"/>
              </a:lnSpc>
              <a:spcBef>
                <a:spcPts val="0"/>
              </a:spcBef>
              <a:buNone/>
              <a:defRPr lang="en-GB" sz="14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Master subtitle style</a:t>
            </a:r>
            <a:endParaRPr lang="en-GB" dirty="0"/>
          </a:p>
        </p:txBody>
      </p:sp>
      <p:sp>
        <p:nvSpPr>
          <p:cNvPr id="21" name="Right Triangle 20">
            <a:extLst>
              <a:ext uri="{FF2B5EF4-FFF2-40B4-BE49-F238E27FC236}">
                <a16:creationId xmlns:a16="http://schemas.microsoft.com/office/drawing/2014/main" id="{F43D620C-34F6-402E-A082-6EF61CB8A6F6}"/>
              </a:ext>
            </a:extLst>
          </p:cNvPr>
          <p:cNvSpPr/>
          <p:nvPr userDrawn="1"/>
        </p:nvSpPr>
        <p:spPr>
          <a:xfrm flipH="1" flipV="1">
            <a:off x="5138382" y="-1"/>
            <a:ext cx="4005618" cy="400561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grpSp>
        <p:nvGrpSpPr>
          <p:cNvPr id="16" name="Group 15">
            <a:extLst>
              <a:ext uri="{FF2B5EF4-FFF2-40B4-BE49-F238E27FC236}">
                <a16:creationId xmlns:a16="http://schemas.microsoft.com/office/drawing/2014/main" id="{06958351-7C85-455D-8E02-2982B4F40F1B}"/>
              </a:ext>
            </a:extLst>
          </p:cNvPr>
          <p:cNvGrpSpPr/>
          <p:nvPr userDrawn="1"/>
        </p:nvGrpSpPr>
        <p:grpSpPr>
          <a:xfrm>
            <a:off x="9203090" y="4682010"/>
            <a:ext cx="1530000" cy="461490"/>
            <a:chOff x="9203090" y="4682010"/>
            <a:chExt cx="1440002" cy="461490"/>
          </a:xfrm>
        </p:grpSpPr>
        <p:cxnSp>
          <p:nvCxnSpPr>
            <p:cNvPr id="24" name="Straight Connector 23">
              <a:extLst>
                <a:ext uri="{FF2B5EF4-FFF2-40B4-BE49-F238E27FC236}">
                  <a16:creationId xmlns:a16="http://schemas.microsoft.com/office/drawing/2014/main" id="{695BF876-F5E4-433B-87BE-FE23ED292173}"/>
                </a:ext>
              </a:extLst>
            </p:cNvPr>
            <p:cNvCxnSpPr/>
            <p:nvPr/>
          </p:nvCxnSpPr>
          <p:spPr bwMode="gray">
            <a:xfrm flipH="1">
              <a:off x="9203092" y="514350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968F5-8407-4768-A7BB-97C9EB617B15}"/>
                </a:ext>
              </a:extLst>
            </p:cNvPr>
            <p:cNvCxnSpPr/>
            <p:nvPr/>
          </p:nvCxnSpPr>
          <p:spPr bwMode="gray">
            <a:xfrm flipH="1">
              <a:off x="9203092" y="468201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5445DC2-250D-48F9-A984-44B022560A73}"/>
                </a:ext>
              </a:extLst>
            </p:cNvPr>
            <p:cNvSpPr/>
            <p:nvPr/>
          </p:nvSpPr>
          <p:spPr bwMode="gray">
            <a:xfrm flipH="1">
              <a:off x="9203090" y="4721225"/>
              <a:ext cx="1439999" cy="422274"/>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Logo margin bottom</a:t>
              </a:r>
            </a:p>
          </p:txBody>
        </p:sp>
      </p:grpSp>
      <p:grpSp>
        <p:nvGrpSpPr>
          <p:cNvPr id="27" name="Group 26">
            <a:extLst>
              <a:ext uri="{FF2B5EF4-FFF2-40B4-BE49-F238E27FC236}">
                <a16:creationId xmlns:a16="http://schemas.microsoft.com/office/drawing/2014/main" id="{E0B853D6-36E3-4A5D-871E-E2C4345B9F60}"/>
              </a:ext>
            </a:extLst>
          </p:cNvPr>
          <p:cNvGrpSpPr/>
          <p:nvPr userDrawn="1"/>
        </p:nvGrpSpPr>
        <p:grpSpPr>
          <a:xfrm>
            <a:off x="8801099" y="5203311"/>
            <a:ext cx="342904" cy="1530000"/>
            <a:chOff x="8801099" y="5203311"/>
            <a:chExt cx="342904" cy="1440000"/>
          </a:xfrm>
        </p:grpSpPr>
        <p:cxnSp>
          <p:nvCxnSpPr>
            <p:cNvPr id="28" name="Straight Connector 27">
              <a:extLst>
                <a:ext uri="{FF2B5EF4-FFF2-40B4-BE49-F238E27FC236}">
                  <a16:creationId xmlns:a16="http://schemas.microsoft.com/office/drawing/2014/main" id="{12F9024F-2FEC-4127-9DE4-9B0C4BC0EDC1}"/>
                </a:ext>
              </a:extLst>
            </p:cNvPr>
            <p:cNvCxnSpPr/>
            <p:nvPr/>
          </p:nvCxnSpPr>
          <p:spPr bwMode="gray">
            <a:xfrm rot="5400000" flipH="1">
              <a:off x="8081575"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A56D73-E4E4-4E65-AC59-1FD9A75519F9}"/>
                </a:ext>
              </a:extLst>
            </p:cNvPr>
            <p:cNvCxnSpPr/>
            <p:nvPr/>
          </p:nvCxnSpPr>
          <p:spPr bwMode="gray">
            <a:xfrm rot="5400000" flipH="1">
              <a:off x="8424003"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A709E1B-463B-4416-9A9B-8CB47E66AC5C}"/>
                </a:ext>
              </a:extLst>
            </p:cNvPr>
            <p:cNvSpPr/>
            <p:nvPr/>
          </p:nvSpPr>
          <p:spPr bwMode="gray">
            <a:xfrm rot="5400000" flipH="1">
              <a:off x="8251993" y="5752418"/>
              <a:ext cx="1439999" cy="34178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Logo margin right</a:t>
              </a:r>
            </a:p>
          </p:txBody>
        </p:sp>
      </p:grpSp>
      <p:pic>
        <p:nvPicPr>
          <p:cNvPr id="18" name="Picture 17">
            <a:extLst>
              <a:ext uri="{FF2B5EF4-FFF2-40B4-BE49-F238E27FC236}">
                <a16:creationId xmlns:a16="http://schemas.microsoft.com/office/drawing/2014/main" id="{687A9F34-604C-4A25-A03C-E585E0B017FC}"/>
              </a:ext>
            </a:extLst>
          </p:cNvPr>
          <p:cNvPicPr>
            <a:picLocks noChangeAspect="1"/>
          </p:cNvPicPr>
          <p:nvPr userDrawn="1"/>
        </p:nvPicPr>
        <p:blipFill>
          <a:blip r:embed="rId2"/>
          <a:stretch>
            <a:fillRect/>
          </a:stretch>
        </p:blipFill>
        <p:spPr>
          <a:xfrm>
            <a:off x="6557960" y="381004"/>
            <a:ext cx="2232000" cy="328013"/>
          </a:xfrm>
          <a:prstGeom prst="rect">
            <a:avLst/>
          </a:prstGeom>
        </p:spPr>
      </p:pic>
    </p:spTree>
    <p:extLst>
      <p:ext uri="{BB962C8B-B14F-4D97-AF65-F5344CB8AC3E}">
        <p14:creationId xmlns:p14="http://schemas.microsoft.com/office/powerpoint/2010/main" val="3686698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ur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dirty="0"/>
          </a:p>
        </p:txBody>
      </p:sp>
      <p:sp>
        <p:nvSpPr>
          <p:cNvPr id="9" name="Footer Placeholder 8"/>
          <p:cNvSpPr>
            <a:spLocks noGrp="1"/>
          </p:cNvSpPr>
          <p:nvPr>
            <p:ph type="ftr" sz="quarter" idx="11"/>
          </p:nvPr>
        </p:nvSpPr>
        <p:spPr bwMode="gray"/>
        <p:txBody>
          <a:bodyPr/>
          <a:lstStyle/>
          <a:p>
            <a:r>
              <a:rPr lang="nl-NL"/>
              <a:t>Business unit | Footer</a:t>
            </a:r>
            <a:endParaRPr lang="nl-NL" dirty="0"/>
          </a:p>
        </p:txBody>
      </p:sp>
      <p:sp>
        <p:nvSpPr>
          <p:cNvPr id="17" name="Content Placeholder 16"/>
          <p:cNvSpPr>
            <a:spLocks noGrp="1"/>
          </p:cNvSpPr>
          <p:nvPr>
            <p:ph sz="quarter" idx="18"/>
          </p:nvPr>
        </p:nvSpPr>
        <p:spPr bwMode="gray">
          <a:xfrm>
            <a:off x="35242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249947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6"/>
          <p:cNvSpPr>
            <a:spLocks noGrp="1"/>
          </p:cNvSpPr>
          <p:nvPr>
            <p:ph sz="quarter" idx="20"/>
          </p:nvPr>
        </p:nvSpPr>
        <p:spPr bwMode="gray">
          <a:xfrm>
            <a:off x="464652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3" name="Content Placeholder 16"/>
          <p:cNvSpPr>
            <a:spLocks noGrp="1"/>
          </p:cNvSpPr>
          <p:nvPr>
            <p:ph sz="quarter" idx="21"/>
          </p:nvPr>
        </p:nvSpPr>
        <p:spPr bwMode="gray">
          <a:xfrm>
            <a:off x="679357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13"/>
          <p:cNvSpPr>
            <a:spLocks noGrp="1"/>
          </p:cNvSpPr>
          <p:nvPr>
            <p:ph type="pic" sz="quarter" idx="23"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6"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12"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Tree>
    <p:extLst>
      <p:ext uri="{BB962C8B-B14F-4D97-AF65-F5344CB8AC3E}">
        <p14:creationId xmlns:p14="http://schemas.microsoft.com/office/powerpoint/2010/main" val="193897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ad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dirty="0"/>
          </a:p>
        </p:txBody>
      </p:sp>
      <p:sp>
        <p:nvSpPr>
          <p:cNvPr id="9" name="Footer Placeholder 8"/>
          <p:cNvSpPr>
            <a:spLocks noGrp="1"/>
          </p:cNvSpPr>
          <p:nvPr>
            <p:ph type="ftr" sz="quarter" idx="11"/>
          </p:nvPr>
        </p:nvSpPr>
        <p:spPr bwMode="gray"/>
        <p:txBody>
          <a:bodyPr/>
          <a:lstStyle/>
          <a:p>
            <a:r>
              <a:rPr lang="nl-NL"/>
              <a:t>Business unit | Footer</a:t>
            </a:r>
            <a:endParaRPr lang="nl-NL" dirty="0"/>
          </a:p>
        </p:txBody>
      </p:sp>
      <p:sp>
        <p:nvSpPr>
          <p:cNvPr id="17" name="Content Placeholder 16"/>
          <p:cNvSpPr>
            <a:spLocks noGrp="1"/>
          </p:cNvSpPr>
          <p:nvPr>
            <p:ph sz="quarter" idx="18"/>
          </p:nvPr>
        </p:nvSpPr>
        <p:spPr bwMode="gray">
          <a:xfrm>
            <a:off x="352425" y="974122"/>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4651575" y="974122"/>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5"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11" name="Content Placeholder 16"/>
          <p:cNvSpPr>
            <a:spLocks noGrp="1"/>
          </p:cNvSpPr>
          <p:nvPr>
            <p:ph sz="quarter" idx="22"/>
          </p:nvPr>
        </p:nvSpPr>
        <p:spPr bwMode="gray">
          <a:xfrm>
            <a:off x="352425" y="2809871"/>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6"/>
          <p:cNvSpPr>
            <a:spLocks noGrp="1"/>
          </p:cNvSpPr>
          <p:nvPr>
            <p:ph sz="quarter" idx="23"/>
          </p:nvPr>
        </p:nvSpPr>
        <p:spPr bwMode="gray">
          <a:xfrm>
            <a:off x="4651575" y="2809871"/>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2"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Tree>
    <p:extLst>
      <p:ext uri="{BB962C8B-B14F-4D97-AF65-F5344CB8AC3E}">
        <p14:creationId xmlns:p14="http://schemas.microsoft.com/office/powerpoint/2010/main" val="2670868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BB7D8D07-0BCF-4BB0-A207-66204584BC8F}"/>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aphicFrame>
        <p:nvGraphicFramePr>
          <p:cNvPr id="37" name="Object 3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7" name="Object 3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0"/>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sp>
        <p:nvSpPr>
          <p:cNvPr id="9" name="Footer Placeholder 8"/>
          <p:cNvSpPr>
            <a:spLocks noGrp="1"/>
          </p:cNvSpPr>
          <p:nvPr>
            <p:ph type="ftr" sz="quarter" idx="11"/>
          </p:nvPr>
        </p:nvSpPr>
        <p:spPr bwMode="gray"/>
        <p:txBody>
          <a:bodyPr/>
          <a:lstStyle>
            <a:lvl1pPr>
              <a:defRPr>
                <a:solidFill>
                  <a:schemeClr val="bg1"/>
                </a:solidFill>
              </a:defRPr>
            </a:lvl1pPr>
          </a:lstStyle>
          <a:p>
            <a:r>
              <a:rPr lang="en-US" noProof="0"/>
              <a:t>Business unit | Footer</a:t>
            </a:r>
            <a:endParaRPr lang="en-US" noProof="0" dirty="0"/>
          </a:p>
        </p:txBody>
      </p:sp>
      <p:sp>
        <p:nvSpPr>
          <p:cNvPr id="4" name="Text Placeholder 3"/>
          <p:cNvSpPr>
            <a:spLocks noGrp="1"/>
          </p:cNvSpPr>
          <p:nvPr>
            <p:ph type="body" sz="quarter" idx="12"/>
          </p:nvPr>
        </p:nvSpPr>
        <p:spPr>
          <a:xfrm>
            <a:off x="352425" y="945662"/>
            <a:ext cx="8439150" cy="3602526"/>
          </a:xfrm>
        </p:spPr>
        <p:txBody>
          <a:bodyPr/>
          <a:lstStyle>
            <a:lvl1pPr>
              <a:lnSpc>
                <a:spcPct val="90000"/>
              </a:lnSpc>
              <a:spcBef>
                <a:spcPts val="0"/>
              </a:spcBef>
              <a:defRPr sz="4000" b="1">
                <a:solidFill>
                  <a:schemeClr val="bg1"/>
                </a:solidFill>
              </a:defRPr>
            </a:lvl1pPr>
            <a:lvl2pPr marL="719138" indent="-719138">
              <a:lnSpc>
                <a:spcPct val="90000"/>
              </a:lnSpc>
              <a:spcBef>
                <a:spcPts val="0"/>
              </a:spcBef>
              <a:buFontTx/>
              <a:buBlip>
                <a:blip r:embed="rId5"/>
              </a:buBlip>
              <a:defRPr sz="4000" b="1">
                <a:solidFill>
                  <a:schemeClr val="bg1"/>
                </a:solidFill>
              </a:defRPr>
            </a:lvl2pPr>
            <a:lvl3pPr marL="1255713" indent="-536575">
              <a:lnSpc>
                <a:spcPct val="90000"/>
              </a:lnSpc>
              <a:spcBef>
                <a:spcPts val="0"/>
              </a:spcBef>
              <a:buClr>
                <a:schemeClr val="bg1"/>
              </a:buClr>
              <a:defRPr sz="4000" b="1">
                <a:solidFill>
                  <a:schemeClr val="bg1"/>
                </a:solidFill>
              </a:defRPr>
            </a:lvl3pPr>
            <a:lvl4pPr marL="1792288" indent="-534988">
              <a:lnSpc>
                <a:spcPct val="90000"/>
              </a:lnSpc>
              <a:spcBef>
                <a:spcPts val="0"/>
              </a:spcBef>
              <a:buClr>
                <a:schemeClr val="bg1"/>
              </a:buClr>
              <a:defRPr sz="4000" b="1">
                <a:solidFill>
                  <a:schemeClr val="bg1"/>
                </a:solidFill>
              </a:defRPr>
            </a:lvl4pPr>
            <a:lvl5pPr marL="2328863" indent="-534988">
              <a:lnSpc>
                <a:spcPct val="90000"/>
              </a:lnSpc>
              <a:spcBef>
                <a:spcPts val="0"/>
              </a:spcBef>
              <a:buClr>
                <a:schemeClr val="bg1"/>
              </a:buClr>
              <a:defRPr sz="40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Rectangle 17"/>
          <p:cNvSpPr/>
          <p:nvPr/>
        </p:nvSpPr>
        <p:spPr bwMode="gray">
          <a:xfrm>
            <a:off x="-1671638" y="1405512"/>
            <a:ext cx="1531557" cy="180249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8000" bIns="108000" rtlCol="0" anchor="b" anchorCtr="0">
            <a:noAutofit/>
          </a:bodyPr>
          <a:lstStyle/>
          <a:p>
            <a:pPr algn="l"/>
            <a:r>
              <a:rPr lang="en-US" sz="900" b="1">
                <a:solidFill>
                  <a:schemeClr val="tx1"/>
                </a:solidFill>
              </a:rPr>
              <a:t>AkzoNobel Bullets</a:t>
            </a:r>
            <a:endParaRPr lang="en-US" sz="900" b="1" dirty="0">
              <a:solidFill>
                <a:schemeClr val="tx1"/>
              </a:solidFill>
            </a:endParaRPr>
          </a:p>
          <a:p>
            <a:pPr algn="l"/>
            <a:r>
              <a:rPr lang="en-US" sz="900" b="0">
                <a:solidFill>
                  <a:schemeClr val="tx1"/>
                </a:solidFill>
              </a:rPr>
              <a:t>Only use the </a:t>
            </a:r>
            <a:r>
              <a:rPr lang="en-US" sz="900" b="0" u="sng">
                <a:solidFill>
                  <a:schemeClr val="tx1"/>
                </a:solidFill>
              </a:rPr>
              <a:t>List Level buttons</a:t>
            </a:r>
            <a:r>
              <a:rPr lang="en-US" sz="900" b="0">
                <a:solidFill>
                  <a:schemeClr val="tx1"/>
                </a:solidFill>
              </a:rPr>
              <a:t> to apply the</a:t>
            </a:r>
            <a:r>
              <a:rPr lang="en-US" sz="900" b="0" baseline="0">
                <a:solidFill>
                  <a:schemeClr val="tx1"/>
                </a:solidFill>
              </a:rPr>
              <a:t> </a:t>
            </a:r>
            <a:r>
              <a:rPr lang="en-US" sz="900" b="0" i="0" u="none" baseline="0">
                <a:solidFill>
                  <a:schemeClr val="tx1"/>
                </a:solidFill>
              </a:rPr>
              <a:t>AkzoNobel Branded Bullets</a:t>
            </a:r>
            <a:endParaRPr lang="en-US" sz="900" b="0" i="0" u="none" dirty="0">
              <a:solidFill>
                <a:schemeClr val="tx1"/>
              </a:solidFill>
            </a:endParaRPr>
          </a:p>
        </p:txBody>
      </p:sp>
      <p:grpSp>
        <p:nvGrpSpPr>
          <p:cNvPr id="19" name="Group 18"/>
          <p:cNvGrpSpPr/>
          <p:nvPr/>
        </p:nvGrpSpPr>
        <p:grpSpPr bwMode="gray">
          <a:xfrm>
            <a:off x="-1573454" y="1531453"/>
            <a:ext cx="1335187" cy="795026"/>
            <a:chOff x="-1573454" y="1531453"/>
            <a:chExt cx="1335187" cy="795026"/>
          </a:xfrm>
        </p:grpSpPr>
        <p:pic>
          <p:nvPicPr>
            <p:cNvPr id="20" name="Picture 19"/>
            <p:cNvPicPr>
              <a:picLocks noChangeAspect="1"/>
            </p:cNvPicPr>
            <p:nvPr/>
          </p:nvPicPr>
          <p:blipFill>
            <a:blip r:embed="rId6"/>
            <a:srcRect l="18732" t="14956" r="50206" b="52163"/>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21" name="Multiply 20"/>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grpSp>
      <p:pic>
        <p:nvPicPr>
          <p:cNvPr id="23" name="Picture 22">
            <a:extLst>
              <a:ext uri="{FF2B5EF4-FFF2-40B4-BE49-F238E27FC236}">
                <a16:creationId xmlns:a16="http://schemas.microsoft.com/office/drawing/2014/main" id="{A9108234-EC49-4872-A1B2-08C93F174D8B}"/>
              </a:ext>
            </a:extLst>
          </p:cNvPr>
          <p:cNvPicPr>
            <a:picLocks noChangeAspect="1"/>
          </p:cNvPicPr>
          <p:nvPr userDrawn="1"/>
        </p:nvPicPr>
        <p:blipFill>
          <a:blip r:embed="rId7"/>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99401440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with Header 2, white logo">
    <p:bg>
      <p:bgPr>
        <a:solidFill>
          <a:srgbClr val="FFFFFF"/>
        </a:solid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DBF9782B-CBFB-4BC8-9AA2-401E0D5D484F}"/>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32" name="Group 33"/>
          <p:cNvGrpSpPr>
            <a:grpSpLocks noChangeAspect="1"/>
          </p:cNvGrpSpPr>
          <p:nvPr/>
        </p:nvGrpSpPr>
        <p:grpSpPr bwMode="gray">
          <a:xfrm>
            <a:off x="7014468" y="236463"/>
            <a:ext cx="1779160" cy="259200"/>
            <a:chOff x="1430338" y="-1666875"/>
            <a:chExt cx="4968876" cy="723900"/>
          </a:xfrm>
          <a:solidFill>
            <a:srgbClr val="FFFFFF"/>
          </a:solidFill>
        </p:grpSpPr>
        <p:sp>
          <p:nvSpPr>
            <p:cNvPr id="34" name="Freeform 33"/>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8" name="Picture Placeholder 57"/>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55" name="Text Placeholder 54"/>
          <p:cNvSpPr>
            <a:spLocks noGrp="1"/>
          </p:cNvSpPr>
          <p:nvPr>
            <p:ph type="body" sz="quarter" idx="19"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52" name="Title 3"/>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solidFill>
                  <a:schemeClr val="accent1"/>
                </a:solidFill>
              </a:defRPr>
            </a:lvl1pPr>
          </a:lstStyle>
          <a:p>
            <a:r>
              <a:rPr lang="en-US"/>
              <a:t>Click to edit Master title style </a:t>
            </a:r>
            <a:endParaRPr lang="nl-NL"/>
          </a:p>
        </p:txBody>
      </p:sp>
    </p:spTree>
    <p:extLst>
      <p:ext uri="{BB962C8B-B14F-4D97-AF65-F5344CB8AC3E}">
        <p14:creationId xmlns:p14="http://schemas.microsoft.com/office/powerpoint/2010/main" val="982388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ull Image with Header 2, blue logo">
    <p:bg>
      <p:bgPr>
        <a:solidFill>
          <a:srgbClr val="00519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A60FDAF-2E2A-4DA0-8DD2-47A74AF447BE}"/>
              </a:ext>
            </a:extLst>
          </p:cNvPr>
          <p:cNvGrpSpPr/>
          <p:nvPr userDrawn="1"/>
        </p:nvGrpSpPr>
        <p:grpSpPr>
          <a:xfrm>
            <a:off x="0" y="-900"/>
            <a:ext cx="9143999" cy="5144400"/>
            <a:chOff x="0" y="-900"/>
            <a:chExt cx="9143999" cy="5144400"/>
          </a:xfrm>
        </p:grpSpPr>
        <p:sp>
          <p:nvSpPr>
            <p:cNvPr id="25" name="Rectangle 24">
              <a:extLst>
                <a:ext uri="{FF2B5EF4-FFF2-40B4-BE49-F238E27FC236}">
                  <a16:creationId xmlns:a16="http://schemas.microsoft.com/office/drawing/2014/main" id="{28E43AB6-E6D1-46DC-A70B-48BB5EDF21A9}"/>
                </a:ext>
              </a:extLst>
            </p:cNvPr>
            <p:cNvSpPr/>
            <p:nvPr userDrawn="1"/>
          </p:nvSpPr>
          <p:spPr>
            <a:xfrm>
              <a:off x="7013813" y="-900"/>
              <a:ext cx="1782000" cy="5144400"/>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6" name="Rectangle 25">
              <a:extLst>
                <a:ext uri="{FF2B5EF4-FFF2-40B4-BE49-F238E27FC236}">
                  <a16:creationId xmlns:a16="http://schemas.microsoft.com/office/drawing/2014/main" id="{A15AF137-4104-445B-B8FB-3289791F9597}"/>
                </a:ext>
              </a:extLst>
            </p:cNvPr>
            <p:cNvSpPr/>
            <p:nvPr userDrawn="1"/>
          </p:nvSpPr>
          <p:spPr>
            <a:xfrm>
              <a:off x="0" y="-900"/>
              <a:ext cx="7013813" cy="5144400"/>
            </a:xfrm>
            <a:prstGeom prst="rect">
              <a:avLst/>
            </a:prstGeom>
            <a:solidFill>
              <a:srgbClr val="00519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7" name="Rectangle 26">
              <a:extLst>
                <a:ext uri="{FF2B5EF4-FFF2-40B4-BE49-F238E27FC236}">
                  <a16:creationId xmlns:a16="http://schemas.microsoft.com/office/drawing/2014/main" id="{D833FBBB-C288-4B0E-B6EE-393E96D68D45}"/>
                </a:ext>
              </a:extLst>
            </p:cNvPr>
            <p:cNvSpPr/>
            <p:nvPr userDrawn="1"/>
          </p:nvSpPr>
          <p:spPr>
            <a:xfrm>
              <a:off x="8795812" y="-900"/>
              <a:ext cx="348187" cy="5144400"/>
            </a:xfrm>
            <a:prstGeom prst="rect">
              <a:avLst/>
            </a:prstGeom>
            <a:solidFill>
              <a:srgbClr val="008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22" name="Freeform: Shape 21">
            <a:extLst>
              <a:ext uri="{FF2B5EF4-FFF2-40B4-BE49-F238E27FC236}">
                <a16:creationId xmlns:a16="http://schemas.microsoft.com/office/drawing/2014/main" id="{06DAAE6B-5F0D-4447-A4AB-D66BB539F8E1}"/>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57" name="Picture Placeholder 56"/>
          <p:cNvSpPr>
            <a:spLocks noGrp="1"/>
          </p:cNvSpPr>
          <p:nvPr>
            <p:ph type="pic" sz="quarter" idx="17"/>
          </p:nvPr>
        </p:nvSpPr>
        <p:spPr bwMode="gray">
          <a:xfrm>
            <a:off x="1" y="-45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56" name="Text Placeholder 55"/>
          <p:cNvSpPr>
            <a:spLocks noGrp="1"/>
          </p:cNvSpPr>
          <p:nvPr>
            <p:ph type="body" sz="quarter" idx="19"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43" name="Title 1"/>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lvl1pPr>
          </a:lstStyle>
          <a:p>
            <a:r>
              <a:rPr lang="en-US" dirty="0"/>
              <a:t>Click to edit Master title style </a:t>
            </a:r>
            <a:endParaRPr lang="nl-NL" dirty="0"/>
          </a:p>
        </p:txBody>
      </p:sp>
    </p:spTree>
    <p:extLst>
      <p:ext uri="{BB962C8B-B14F-4D97-AF65-F5344CB8AC3E}">
        <p14:creationId xmlns:p14="http://schemas.microsoft.com/office/powerpoint/2010/main" val="546134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Slim Image Slide">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bwMode="gray">
          <a:xfrm>
            <a:off x="352424" y="974122"/>
            <a:ext cx="6292101"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Picture Placeholder 12"/>
          <p:cNvSpPr>
            <a:spLocks noGrp="1"/>
          </p:cNvSpPr>
          <p:nvPr>
            <p:ph type="pic" sz="quarter" idx="13"/>
          </p:nvPr>
        </p:nvSpPr>
        <p:spPr bwMode="gray">
          <a:xfrm>
            <a:off x="6793575" y="974123"/>
            <a:ext cx="2350426" cy="3527999"/>
          </a:xfrm>
          <a:noFill/>
        </p:spPr>
        <p:txBody>
          <a:bodyPr/>
          <a:lstStyle>
            <a:lvl1pPr>
              <a:defRPr sz="1200" b="0"/>
            </a:lvl1pPr>
          </a:lstStyle>
          <a:p>
            <a:r>
              <a:rPr lang="en-US"/>
              <a:t>Click icon to add picture</a:t>
            </a:r>
            <a:endParaRPr lang="en-US" dirty="0"/>
          </a:p>
        </p:txBody>
      </p:sp>
      <p:sp>
        <p:nvSpPr>
          <p:cNvPr id="12"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4" name="Text Placeholder 4"/>
          <p:cNvSpPr>
            <a:spLocks noGrp="1"/>
          </p:cNvSpPr>
          <p:nvPr>
            <p:ph type="body" sz="quarter" idx="22"/>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3" name="Footer Placeholder 2"/>
          <p:cNvSpPr>
            <a:spLocks noGrp="1"/>
          </p:cNvSpPr>
          <p:nvPr>
            <p:ph type="ftr" sz="quarter" idx="23"/>
          </p:nvPr>
        </p:nvSpPr>
        <p:spPr bwMode="gray"/>
        <p:txBody>
          <a:bodyPr/>
          <a:lstStyle/>
          <a:p>
            <a:r>
              <a:rPr lang="en-US" noProof="0"/>
              <a:t>Business unit | Footer</a:t>
            </a:r>
            <a:endParaRPr lang="en-US" noProof="0" dirty="0"/>
          </a:p>
        </p:txBody>
      </p:sp>
      <p:sp>
        <p:nvSpPr>
          <p:cNvPr id="4" name="Slide Number Placeholder 3"/>
          <p:cNvSpPr>
            <a:spLocks noGrp="1"/>
          </p:cNvSpPr>
          <p:nvPr>
            <p:ph type="sldNum" sz="quarter" idx="24"/>
          </p:nvPr>
        </p:nvSpPr>
        <p:spPr bwMode="gray"/>
        <p:txBody>
          <a:bodyPr/>
          <a:lstStyle/>
          <a:p>
            <a:pPr>
              <a:defRPr/>
            </a:pPr>
            <a:fld id="{537E2E77-CED1-4E84-91C2-4E0176ECD4FC}" type="slidenum">
              <a:rPr lang="en-US" smtClean="0"/>
              <a:pPr>
                <a:defRPr/>
              </a:pPr>
              <a:t>‹#›</a:t>
            </a:fld>
            <a:endParaRPr lang="en-US" dirty="0"/>
          </a:p>
        </p:txBody>
      </p:sp>
      <p:sp>
        <p:nvSpPr>
          <p:cNvPr id="5" name="Title 4">
            <a:extLst>
              <a:ext uri="{FF2B5EF4-FFF2-40B4-BE49-F238E27FC236}">
                <a16:creationId xmlns:a16="http://schemas.microsoft.com/office/drawing/2014/main" id="{22F4D4E4-EC74-416E-99DD-BCA3152C36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6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Slim Text">
    <p:spTree>
      <p:nvGrpSpPr>
        <p:cNvPr id="1" name=""/>
        <p:cNvGrpSpPr/>
        <p:nvPr/>
      </p:nvGrpSpPr>
      <p:grpSpPr>
        <a:xfrm>
          <a:off x="0" y="0"/>
          <a:ext cx="0" cy="0"/>
          <a:chOff x="0" y="0"/>
          <a:chExt cx="0" cy="0"/>
        </a:xfrm>
      </p:grpSpPr>
      <p:sp>
        <p:nvSpPr>
          <p:cNvPr id="19" name="Picture Placeholder 12"/>
          <p:cNvSpPr>
            <a:spLocks noGrp="1"/>
          </p:cNvSpPr>
          <p:nvPr>
            <p:ph type="pic" sz="quarter" idx="15"/>
          </p:nvPr>
        </p:nvSpPr>
        <p:spPr bwMode="gray">
          <a:xfrm>
            <a:off x="0" y="974122"/>
            <a:ext cx="6644525" cy="3528000"/>
          </a:xfrm>
        </p:spPr>
        <p:txBody>
          <a:bodyPr/>
          <a:lstStyle>
            <a:lvl1pPr>
              <a:defRPr sz="1200" b="0"/>
            </a:lvl1pPr>
          </a:lstStyle>
          <a:p>
            <a:r>
              <a:rPr lang="en-US"/>
              <a:t>Click icon to add picture</a:t>
            </a:r>
            <a:endParaRPr lang="en-US" dirty="0"/>
          </a:p>
        </p:txBody>
      </p:sp>
      <p:sp>
        <p:nvSpPr>
          <p:cNvPr id="10" name="Text Placeholder 9"/>
          <p:cNvSpPr>
            <a:spLocks noGrp="1"/>
          </p:cNvSpPr>
          <p:nvPr>
            <p:ph type="body" sz="quarter" idx="16"/>
          </p:nvPr>
        </p:nvSpPr>
        <p:spPr bwMode="gray">
          <a:xfrm>
            <a:off x="679357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4" name="Text Placeholder 4"/>
          <p:cNvSpPr>
            <a:spLocks noGrp="1"/>
          </p:cNvSpPr>
          <p:nvPr>
            <p:ph type="body" sz="quarter" idx="22"/>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2" name="Footer Placeholder 1"/>
          <p:cNvSpPr>
            <a:spLocks noGrp="1"/>
          </p:cNvSpPr>
          <p:nvPr>
            <p:ph type="ftr" sz="quarter" idx="24"/>
          </p:nvPr>
        </p:nvSpPr>
        <p:spPr bwMode="gray"/>
        <p:txBody>
          <a:bodyPr/>
          <a:lstStyle/>
          <a:p>
            <a:r>
              <a:rPr lang="en-US" noProof="0"/>
              <a:t>Business unit | Footer</a:t>
            </a:r>
            <a:endParaRPr lang="en-US" noProof="0" dirty="0"/>
          </a:p>
        </p:txBody>
      </p:sp>
      <p:sp>
        <p:nvSpPr>
          <p:cNvPr id="3" name="Slide Number Placeholder 2"/>
          <p:cNvSpPr>
            <a:spLocks noGrp="1"/>
          </p:cNvSpPr>
          <p:nvPr>
            <p:ph type="sldNum" sz="quarter" idx="25"/>
          </p:nvPr>
        </p:nvSpPr>
        <p:spPr bwMode="gray"/>
        <p:txBody>
          <a:bodyPr/>
          <a:lstStyle/>
          <a:p>
            <a:pPr>
              <a:defRPr/>
            </a:pPr>
            <a:fld id="{537E2E77-CED1-4E84-91C2-4E0176ECD4FC}" type="slidenum">
              <a:rPr lang="en-US" smtClean="0"/>
              <a:pPr>
                <a:defRPr/>
              </a:pPr>
              <a:t>‹#›</a:t>
            </a:fld>
            <a:endParaRPr lang="en-US" dirty="0"/>
          </a:p>
        </p:txBody>
      </p:sp>
      <p:sp>
        <p:nvSpPr>
          <p:cNvPr id="4" name="Title 3">
            <a:extLst>
              <a:ext uri="{FF2B5EF4-FFF2-40B4-BE49-F238E27FC236}">
                <a16:creationId xmlns:a16="http://schemas.microsoft.com/office/drawing/2014/main" id="{85587C2C-ABCA-4658-9504-F54DF4DD3C4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26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Image with AkzoNobel logo white">
    <p:bg>
      <p:bgPr>
        <a:solidFill>
          <a:srgbClr val="FFFFFF"/>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7CA6C25D-B479-48F3-AFA4-5D5152C38BDD}"/>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111" name="Group 33"/>
          <p:cNvGrpSpPr>
            <a:grpSpLocks noChangeAspect="1"/>
          </p:cNvGrpSpPr>
          <p:nvPr/>
        </p:nvGrpSpPr>
        <p:grpSpPr bwMode="gray">
          <a:xfrm>
            <a:off x="7014468" y="236463"/>
            <a:ext cx="1779160" cy="259200"/>
            <a:chOff x="1430338" y="-1666875"/>
            <a:chExt cx="4968876" cy="723900"/>
          </a:xfrm>
          <a:solidFill>
            <a:srgbClr val="FFFFFF"/>
          </a:solidFill>
        </p:grpSpPr>
        <p:sp>
          <p:nvSpPr>
            <p:cNvPr id="112" name="Freeform 111"/>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20"/>
          <p:cNvGrpSpPr/>
          <p:nvPr/>
        </p:nvGrpSpPr>
        <p:grpSpPr bwMode="gray">
          <a:xfrm>
            <a:off x="9286875" y="182684"/>
            <a:ext cx="1581150" cy="3229876"/>
            <a:chOff x="9286875" y="182684"/>
            <a:chExt cx="1581150" cy="3229876"/>
          </a:xfrm>
        </p:grpSpPr>
        <p:sp>
          <p:nvSpPr>
            <p:cNvPr id="22" name="Rectangle 21"/>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27" name="Rectangle 26"/>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1" name="Picture 30"/>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6" name="Rectangle 35"/>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7" name="Rectangle 36"/>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38" name="Straight Arrow Connector 37"/>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8" idx="0"/>
              <a:endCxn id="28"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8" idx="3"/>
              <a:endCxn id="28"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45" name="Picture Placeholder 44"/>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spTree>
    <p:extLst>
      <p:ext uri="{BB962C8B-B14F-4D97-AF65-F5344CB8AC3E}">
        <p14:creationId xmlns:p14="http://schemas.microsoft.com/office/powerpoint/2010/main" val="477215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Image with AkzoNobel logo blue">
    <p:bg>
      <p:bgPr>
        <a:solidFill>
          <a:srgbClr val="00519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885C40-5374-46B3-A40F-72C613D46B8F}"/>
              </a:ext>
            </a:extLst>
          </p:cNvPr>
          <p:cNvGrpSpPr/>
          <p:nvPr userDrawn="1"/>
        </p:nvGrpSpPr>
        <p:grpSpPr>
          <a:xfrm>
            <a:off x="0" y="-900"/>
            <a:ext cx="9143999" cy="5144400"/>
            <a:chOff x="0" y="-900"/>
            <a:chExt cx="9143999" cy="5144400"/>
          </a:xfrm>
        </p:grpSpPr>
        <p:sp>
          <p:nvSpPr>
            <p:cNvPr id="24" name="Rectangle 23">
              <a:extLst>
                <a:ext uri="{FF2B5EF4-FFF2-40B4-BE49-F238E27FC236}">
                  <a16:creationId xmlns:a16="http://schemas.microsoft.com/office/drawing/2014/main" id="{B4E283DB-FC28-4D25-82E5-31FFC0148776}"/>
                </a:ext>
              </a:extLst>
            </p:cNvPr>
            <p:cNvSpPr/>
            <p:nvPr userDrawn="1"/>
          </p:nvSpPr>
          <p:spPr>
            <a:xfrm>
              <a:off x="7013813" y="-900"/>
              <a:ext cx="1782000" cy="5144400"/>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6" name="Rectangle 25">
              <a:extLst>
                <a:ext uri="{FF2B5EF4-FFF2-40B4-BE49-F238E27FC236}">
                  <a16:creationId xmlns:a16="http://schemas.microsoft.com/office/drawing/2014/main" id="{F8D9984F-B3AC-4B24-AD07-6157959DC328}"/>
                </a:ext>
              </a:extLst>
            </p:cNvPr>
            <p:cNvSpPr/>
            <p:nvPr userDrawn="1"/>
          </p:nvSpPr>
          <p:spPr>
            <a:xfrm>
              <a:off x="0" y="-900"/>
              <a:ext cx="7013813" cy="5144400"/>
            </a:xfrm>
            <a:prstGeom prst="rect">
              <a:avLst/>
            </a:prstGeom>
            <a:solidFill>
              <a:srgbClr val="00519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7" name="Rectangle 26">
              <a:extLst>
                <a:ext uri="{FF2B5EF4-FFF2-40B4-BE49-F238E27FC236}">
                  <a16:creationId xmlns:a16="http://schemas.microsoft.com/office/drawing/2014/main" id="{5F871881-63A4-460E-8A2D-6EFA97CD4F71}"/>
                </a:ext>
              </a:extLst>
            </p:cNvPr>
            <p:cNvSpPr/>
            <p:nvPr userDrawn="1"/>
          </p:nvSpPr>
          <p:spPr>
            <a:xfrm>
              <a:off x="8795812" y="-900"/>
              <a:ext cx="348187" cy="5144400"/>
            </a:xfrm>
            <a:prstGeom prst="rect">
              <a:avLst/>
            </a:prstGeom>
            <a:solidFill>
              <a:srgbClr val="008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20" name="Freeform: Shape 19">
            <a:extLst>
              <a:ext uri="{FF2B5EF4-FFF2-40B4-BE49-F238E27FC236}">
                <a16:creationId xmlns:a16="http://schemas.microsoft.com/office/drawing/2014/main" id="{801E1B99-84EA-4EEE-80C0-5496FBC578FA}"/>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46" name="Picture Placeholder 45"/>
          <p:cNvSpPr>
            <a:spLocks noGrp="1"/>
          </p:cNvSpPr>
          <p:nvPr>
            <p:ph type="pic" sz="quarter" idx="17"/>
          </p:nvPr>
        </p:nvSpPr>
        <p:spPr bwMode="gray">
          <a:xfrm>
            <a:off x="1" y="-45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5" name="Object 2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5" name="Object 2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20"/>
          <p:cNvGrpSpPr/>
          <p:nvPr/>
        </p:nvGrpSpPr>
        <p:grpSpPr bwMode="gray">
          <a:xfrm>
            <a:off x="9286875" y="182684"/>
            <a:ext cx="1581150" cy="3229876"/>
            <a:chOff x="9286875" y="182684"/>
            <a:chExt cx="1581150" cy="3229876"/>
          </a:xfrm>
        </p:grpSpPr>
        <p:sp>
          <p:nvSpPr>
            <p:cNvPr id="22" name="Rectangle 21"/>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29" name="Rectangle 28"/>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4" name="Picture 33"/>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7" name="Rectangle 36"/>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8" name="Rectangle 37"/>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39" name="Straight Arrow Connector 38"/>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0" idx="0"/>
              <a:endCxn id="30"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0" idx="3"/>
              <a:endCxn id="30"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3325246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age with Header and circles 3">
    <p:bg>
      <p:bgPr>
        <a:solidFill>
          <a:srgbClr val="FFFFFF"/>
        </a:solidFill>
        <a:effectLst/>
      </p:bgPr>
    </p:bg>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E298552D-DD6A-45C6-9ABB-AF43C8710ECB}"/>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32" name="Group 33"/>
          <p:cNvGrpSpPr>
            <a:grpSpLocks noChangeAspect="1"/>
          </p:cNvGrpSpPr>
          <p:nvPr/>
        </p:nvGrpSpPr>
        <p:grpSpPr bwMode="gray">
          <a:xfrm>
            <a:off x="7014468" y="236463"/>
            <a:ext cx="1779160" cy="259200"/>
            <a:chOff x="1430338" y="-1666875"/>
            <a:chExt cx="4968876" cy="723900"/>
          </a:xfrm>
          <a:solidFill>
            <a:srgbClr val="FFFFFF"/>
          </a:solidFill>
        </p:grpSpPr>
        <p:sp>
          <p:nvSpPr>
            <p:cNvPr id="34" name="Freeform 33"/>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Picture Placeholder 66"/>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52" name="Text Placeholder 30"/>
          <p:cNvSpPr>
            <a:spLocks noGrp="1"/>
          </p:cNvSpPr>
          <p:nvPr>
            <p:ph type="body" sz="quarter" idx="14" hasCustomPrompt="1"/>
          </p:nvPr>
        </p:nvSpPr>
        <p:spPr bwMode="gray">
          <a:xfrm>
            <a:off x="352424" y="2353816"/>
            <a:ext cx="1629285" cy="1629285"/>
          </a:xfrm>
          <a:prstGeom prst="snip2DiagRect">
            <a:avLst>
              <a:gd name="adj1" fmla="val 15395"/>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a:solidFill>
                  <a:schemeClr val="accent1"/>
                </a:solidFill>
              </a:defRPr>
            </a:lvl1pPr>
            <a:lvl2pPr marL="0" indent="0" algn="l">
              <a:lnSpc>
                <a:spcPct val="100000"/>
              </a:lnSpc>
              <a:spcBef>
                <a:spcPts val="0"/>
              </a:spcBef>
              <a:spcAft>
                <a:spcPts val="0"/>
              </a:spcAft>
              <a:buFontTx/>
              <a:buNone/>
              <a:defRPr sz="140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1</a:t>
            </a:r>
          </a:p>
          <a:p>
            <a:pPr lvl="1"/>
            <a:r>
              <a:rPr lang="en-US" dirty="0"/>
              <a:t>Lorem ipsum</a:t>
            </a:r>
          </a:p>
          <a:p>
            <a:pPr lvl="2"/>
            <a:r>
              <a:rPr lang="en-US" dirty="0"/>
              <a:t>Dolor sit </a:t>
            </a:r>
            <a:r>
              <a:rPr lang="en-US" dirty="0" err="1"/>
              <a:t>amet</a:t>
            </a:r>
            <a:endParaRPr lang="en-US" dirty="0"/>
          </a:p>
        </p:txBody>
      </p:sp>
      <p:sp>
        <p:nvSpPr>
          <p:cNvPr id="53" name="Text Placeholder 30"/>
          <p:cNvSpPr>
            <a:spLocks noGrp="1"/>
          </p:cNvSpPr>
          <p:nvPr>
            <p:ph type="body" sz="quarter" idx="18" hasCustomPrompt="1"/>
          </p:nvPr>
        </p:nvSpPr>
        <p:spPr bwMode="gray">
          <a:xfrm>
            <a:off x="2623593" y="2353816"/>
            <a:ext cx="1629285" cy="1629285"/>
          </a:xfrm>
          <a:prstGeom prst="snip2DiagRect">
            <a:avLst>
              <a:gd name="adj1" fmla="val 15590"/>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a:solidFill>
                  <a:schemeClr val="accent1"/>
                </a:solidFill>
              </a:defRPr>
            </a:lvl1pPr>
            <a:lvl2pPr marL="0" indent="0" algn="l">
              <a:lnSpc>
                <a:spcPct val="100000"/>
              </a:lnSpc>
              <a:spcBef>
                <a:spcPts val="0"/>
              </a:spcBef>
              <a:spcAft>
                <a:spcPts val="0"/>
              </a:spcAft>
              <a:buFontTx/>
              <a:buNone/>
              <a:defRPr sz="140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2</a:t>
            </a:r>
          </a:p>
          <a:p>
            <a:pPr lvl="1"/>
            <a:r>
              <a:rPr lang="en-US" dirty="0"/>
              <a:t>Lorem ipsum</a:t>
            </a:r>
          </a:p>
          <a:p>
            <a:pPr lvl="2"/>
            <a:r>
              <a:rPr lang="en-US" dirty="0"/>
              <a:t>Dolor sit </a:t>
            </a:r>
            <a:r>
              <a:rPr lang="en-US" dirty="0" err="1"/>
              <a:t>amet</a:t>
            </a:r>
            <a:endParaRPr lang="en-US" dirty="0"/>
          </a:p>
        </p:txBody>
      </p:sp>
      <p:sp>
        <p:nvSpPr>
          <p:cNvPr id="55" name="Text Placeholder 30"/>
          <p:cNvSpPr>
            <a:spLocks noGrp="1"/>
          </p:cNvSpPr>
          <p:nvPr>
            <p:ph type="body" sz="quarter" idx="19" hasCustomPrompt="1"/>
          </p:nvPr>
        </p:nvSpPr>
        <p:spPr bwMode="gray">
          <a:xfrm>
            <a:off x="4894762" y="2353816"/>
            <a:ext cx="1629285" cy="1629285"/>
          </a:xfrm>
          <a:prstGeom prst="snip2DiagRect">
            <a:avLst>
              <a:gd name="adj1" fmla="val 15395"/>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a:solidFill>
                  <a:schemeClr val="accent1"/>
                </a:solidFill>
              </a:defRPr>
            </a:lvl1pPr>
            <a:lvl2pPr marL="0" indent="0" algn="l">
              <a:lnSpc>
                <a:spcPct val="100000"/>
              </a:lnSpc>
              <a:spcBef>
                <a:spcPts val="0"/>
              </a:spcBef>
              <a:spcAft>
                <a:spcPts val="0"/>
              </a:spcAft>
              <a:buFontTx/>
              <a:buNone/>
              <a:defRPr sz="140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3</a:t>
            </a:r>
          </a:p>
          <a:p>
            <a:pPr lvl="1"/>
            <a:r>
              <a:rPr lang="en-US" dirty="0"/>
              <a:t>Lorem ipsum</a:t>
            </a:r>
          </a:p>
          <a:p>
            <a:pPr lvl="2"/>
            <a:r>
              <a:rPr lang="en-US" dirty="0"/>
              <a:t>Dolor sit </a:t>
            </a:r>
            <a:r>
              <a:rPr lang="en-US" dirty="0" err="1"/>
              <a:t>amet</a:t>
            </a:r>
            <a:endParaRPr lang="en-US" dirty="0"/>
          </a:p>
        </p:txBody>
      </p:sp>
      <p:sp>
        <p:nvSpPr>
          <p:cNvPr id="56" name="Text Placeholder 30"/>
          <p:cNvSpPr>
            <a:spLocks noGrp="1"/>
          </p:cNvSpPr>
          <p:nvPr>
            <p:ph type="body" sz="quarter" idx="20" hasCustomPrompt="1"/>
          </p:nvPr>
        </p:nvSpPr>
        <p:spPr bwMode="gray">
          <a:xfrm>
            <a:off x="7165932" y="2353816"/>
            <a:ext cx="1629285" cy="1629285"/>
          </a:xfrm>
          <a:prstGeom prst="snip2DiagRect">
            <a:avLst>
              <a:gd name="adj1" fmla="val 15395"/>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baseline="0">
                <a:solidFill>
                  <a:schemeClr val="accent1"/>
                </a:solidFill>
              </a:defRPr>
            </a:lvl1pPr>
            <a:lvl2pPr marL="0" indent="0" algn="l">
              <a:lnSpc>
                <a:spcPct val="100000"/>
              </a:lnSpc>
              <a:spcBef>
                <a:spcPts val="0"/>
              </a:spcBef>
              <a:spcAft>
                <a:spcPts val="0"/>
              </a:spcAft>
              <a:buFontTx/>
              <a:buNone/>
              <a:defRPr sz="1400" baseline="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4</a:t>
            </a:r>
          </a:p>
          <a:p>
            <a:pPr lvl="1"/>
            <a:r>
              <a:rPr lang="en-US" dirty="0"/>
              <a:t>Lorem ipsum</a:t>
            </a:r>
          </a:p>
          <a:p>
            <a:pPr lvl="2"/>
            <a:r>
              <a:rPr lang="en-US" dirty="0"/>
              <a:t>Dolor sit </a:t>
            </a:r>
            <a:r>
              <a:rPr lang="en-US" dirty="0" err="1"/>
              <a:t>amet</a:t>
            </a:r>
            <a:endParaRPr lang="en-US" dirty="0"/>
          </a:p>
        </p:txBody>
      </p:sp>
      <p:sp>
        <p:nvSpPr>
          <p:cNvPr id="57" name="Picture Placeholder 13"/>
          <p:cNvSpPr>
            <a:spLocks noGrp="1"/>
          </p:cNvSpPr>
          <p:nvPr>
            <p:ph type="pic" sz="quarter" idx="23" hasCustomPrompt="1"/>
          </p:nvPr>
        </p:nvSpPr>
        <p:spPr bwMode="gray">
          <a:xfrm>
            <a:off x="352424"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58" name="Picture Placeholder 13"/>
          <p:cNvSpPr>
            <a:spLocks noGrp="1"/>
          </p:cNvSpPr>
          <p:nvPr>
            <p:ph type="pic" sz="quarter" idx="24" hasCustomPrompt="1"/>
          </p:nvPr>
        </p:nvSpPr>
        <p:spPr bwMode="gray">
          <a:xfrm>
            <a:off x="2623593"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9" name="Picture Placeholder 13"/>
          <p:cNvSpPr>
            <a:spLocks noGrp="1"/>
          </p:cNvSpPr>
          <p:nvPr>
            <p:ph type="pic" sz="quarter" idx="25" hasCustomPrompt="1"/>
          </p:nvPr>
        </p:nvSpPr>
        <p:spPr bwMode="gray">
          <a:xfrm>
            <a:off x="4894762"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60" name="Picture Placeholder 13"/>
          <p:cNvSpPr>
            <a:spLocks noGrp="1"/>
          </p:cNvSpPr>
          <p:nvPr>
            <p:ph type="pic" sz="quarter" idx="26" hasCustomPrompt="1"/>
          </p:nvPr>
        </p:nvSpPr>
        <p:spPr bwMode="gray">
          <a:xfrm>
            <a:off x="7165932"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62" name="Text Placeholder 61"/>
          <p:cNvSpPr>
            <a:spLocks noGrp="1"/>
          </p:cNvSpPr>
          <p:nvPr>
            <p:ph type="body" sz="quarter" idx="28"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4" name="Title 3"/>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solidFill>
                  <a:schemeClr val="accent1"/>
                </a:solidFill>
              </a:defRPr>
            </a:lvl1pPr>
          </a:lstStyle>
          <a:p>
            <a:r>
              <a:rPr lang="en-US" dirty="0"/>
              <a:t>Click to edit Master title style </a:t>
            </a:r>
            <a:endParaRPr lang="nl-NL" dirty="0"/>
          </a:p>
        </p:txBody>
      </p:sp>
    </p:spTree>
    <p:extLst>
      <p:ext uri="{BB962C8B-B14F-4D97-AF65-F5344CB8AC3E}">
        <p14:creationId xmlns:p14="http://schemas.microsoft.com/office/powerpoint/2010/main" val="236636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bwMode="gray">
      <p:bgPr>
        <a:solidFill>
          <a:srgbClr val="D9D9D9"/>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C4080AD4-1248-42BF-B117-FF7BD2095101}"/>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9" name="Picture Placeholder 38">
            <a:extLst>
              <a:ext uri="{FF2B5EF4-FFF2-40B4-BE49-F238E27FC236}">
                <a16:creationId xmlns:a16="http://schemas.microsoft.com/office/drawing/2014/main" id="{466851DF-CDE1-45E4-B481-6864BF0B46FD}"/>
              </a:ext>
            </a:extLst>
          </p:cNvPr>
          <p:cNvSpPr>
            <a:spLocks noGrp="1"/>
          </p:cNvSpPr>
          <p:nvPr>
            <p:ph type="pic" sz="quarter" idx="10"/>
          </p:nvPr>
        </p:nvSpPr>
        <p:spPr bwMode="gray">
          <a:xfrm>
            <a:off x="0" y="0"/>
            <a:ext cx="9144000" cy="5143500"/>
          </a:xfrm>
          <a:custGeom>
            <a:avLst/>
            <a:gdLst>
              <a:gd name="connsiteX0" fmla="*/ 0 w 9144000"/>
              <a:gd name="connsiteY0" fmla="*/ 0 h 5143500"/>
              <a:gd name="connsiteX1" fmla="*/ 5138383 w 9144000"/>
              <a:gd name="connsiteY1" fmla="*/ 0 h 5143500"/>
              <a:gd name="connsiteX2" fmla="*/ 9144000 w 9144000"/>
              <a:gd name="connsiteY2" fmla="*/ 4005615 h 5143500"/>
              <a:gd name="connsiteX3" fmla="*/ 9144000 w 9144000"/>
              <a:gd name="connsiteY3" fmla="*/ 5143500 h 5143500"/>
              <a:gd name="connsiteX4" fmla="*/ 0 w 9144000"/>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143500">
                <a:moveTo>
                  <a:pt x="0" y="0"/>
                </a:moveTo>
                <a:lnTo>
                  <a:pt x="5138383" y="0"/>
                </a:lnTo>
                <a:lnTo>
                  <a:pt x="9144000" y="4005615"/>
                </a:lnTo>
                <a:lnTo>
                  <a:pt x="9144000" y="5143500"/>
                </a:lnTo>
                <a:lnTo>
                  <a:pt x="0" y="5143500"/>
                </a:lnTo>
                <a:close/>
              </a:path>
            </a:pathLst>
          </a:custGeom>
        </p:spPr>
        <p:txBody>
          <a:bodyPr wrap="square" anchor="ctr" anchorCtr="0">
            <a:noAutofit/>
          </a:bodyPr>
          <a:lstStyle>
            <a:lvl1pPr algn="ctr">
              <a:defRPr/>
            </a:lvl1pPr>
          </a:lstStyle>
          <a:p>
            <a:r>
              <a:rPr lang="en-US"/>
              <a:t>Click icon to add picture</a:t>
            </a:r>
          </a:p>
        </p:txBody>
      </p:sp>
      <p:sp>
        <p:nvSpPr>
          <p:cNvPr id="40" name="Right Triangle 39">
            <a:extLst>
              <a:ext uri="{FF2B5EF4-FFF2-40B4-BE49-F238E27FC236}">
                <a16:creationId xmlns:a16="http://schemas.microsoft.com/office/drawing/2014/main" id="{C4D88B44-6923-4A8C-9C25-9A25EAE0D72E}"/>
              </a:ext>
            </a:extLst>
          </p:cNvPr>
          <p:cNvSpPr/>
          <p:nvPr userDrawn="1"/>
        </p:nvSpPr>
        <p:spPr>
          <a:xfrm flipH="1" flipV="1">
            <a:off x="5138382" y="-1"/>
            <a:ext cx="4005618" cy="400561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sp>
        <p:nvSpPr>
          <p:cNvPr id="2" name="Title 1"/>
          <p:cNvSpPr>
            <a:spLocks noGrp="1"/>
          </p:cNvSpPr>
          <p:nvPr>
            <p:ph type="ctrTitle" hasCustomPrompt="1"/>
          </p:nvPr>
        </p:nvSpPr>
        <p:spPr bwMode="gray">
          <a:xfrm>
            <a:off x="359999" y="3062010"/>
            <a:ext cx="4672800" cy="1620000"/>
          </a:xfrm>
          <a:prstGeom prst="snip2DiagRect">
            <a:avLst>
              <a:gd name="adj1" fmla="val 15875"/>
              <a:gd name="adj2" fmla="val 0"/>
            </a:avLst>
          </a:prstGeom>
          <a:solidFill>
            <a:schemeClr val="bg1">
              <a:alpha val="90000"/>
            </a:schemeClr>
          </a:solidFill>
        </p:spPr>
        <p:txBody>
          <a:bodyPr wrap="square" lIns="108000" tIns="108000" rIns="108000" bIns="0" rtlCol="0" anchor="t" anchorCtr="0">
            <a:noAutofit/>
          </a:bodyPr>
          <a:lstStyle>
            <a:lvl1pPr marL="0" algn="l" defTabSz="914400" rtl="0" eaLnBrk="1" latinLnBrk="0" hangingPunct="1">
              <a:lnSpc>
                <a:spcPct val="80000"/>
              </a:lnSpc>
              <a:spcBef>
                <a:spcPts val="0"/>
              </a:spcBef>
              <a:defRPr lang="en-GB" sz="3000" b="1" kern="0">
                <a:solidFill>
                  <a:schemeClr val="accent1"/>
                </a:solidFill>
                <a:latin typeface="+mj-lt"/>
                <a:ea typeface="+mn-ea"/>
                <a:cs typeface="+mn-cs"/>
              </a:defRPr>
            </a:lvl1pPr>
          </a:lstStyle>
          <a:p>
            <a:r>
              <a:rPr lang="en-US" dirty="0"/>
              <a:t>Click to edit </a:t>
            </a:r>
            <a:br>
              <a:rPr lang="en-US" dirty="0"/>
            </a:br>
            <a:r>
              <a:rPr lang="en-US" dirty="0"/>
              <a:t>Master title style</a:t>
            </a:r>
            <a:endParaRPr lang="en-GB" dirty="0"/>
          </a:p>
        </p:txBody>
      </p:sp>
      <p:sp>
        <p:nvSpPr>
          <p:cNvPr id="3" name="Subtitle 2"/>
          <p:cNvSpPr>
            <a:spLocks noGrp="1"/>
          </p:cNvSpPr>
          <p:nvPr>
            <p:ph type="subTitle" idx="1" hasCustomPrompt="1"/>
          </p:nvPr>
        </p:nvSpPr>
        <p:spPr bwMode="gray">
          <a:xfrm>
            <a:off x="601199" y="4069365"/>
            <a:ext cx="4431600" cy="612645"/>
          </a:xfrm>
          <a:noFill/>
        </p:spPr>
        <p:txBody>
          <a:bodyPr wrap="square" lIns="0" tIns="0" rIns="0" bIns="162000" rtlCol="0" anchor="b" anchorCtr="0">
            <a:spAutoFit/>
          </a:bodyPr>
          <a:lstStyle>
            <a:lvl1pPr marL="0" indent="0" algn="l" defTabSz="914400" rtl="0" eaLnBrk="1" latinLnBrk="0" hangingPunct="1">
              <a:lnSpc>
                <a:spcPct val="100000"/>
              </a:lnSpc>
              <a:spcBef>
                <a:spcPts val="0"/>
              </a:spcBef>
              <a:buNone/>
              <a:defRPr lang="en-GB" sz="1400" b="0" kern="1200" dirty="0">
                <a:solidFill>
                  <a:schemeClr val="tx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Master subtitle style</a:t>
            </a:r>
            <a:endParaRPr lang="en-GB" dirty="0"/>
          </a:p>
        </p:txBody>
      </p:sp>
      <p:grpSp>
        <p:nvGrpSpPr>
          <p:cNvPr id="18" name="Group 17">
            <a:extLst>
              <a:ext uri="{FF2B5EF4-FFF2-40B4-BE49-F238E27FC236}">
                <a16:creationId xmlns:a16="http://schemas.microsoft.com/office/drawing/2014/main" id="{0B0DBAD6-3F35-468A-9602-267769C710D8}"/>
              </a:ext>
            </a:extLst>
          </p:cNvPr>
          <p:cNvGrpSpPr/>
          <p:nvPr userDrawn="1"/>
        </p:nvGrpSpPr>
        <p:grpSpPr>
          <a:xfrm>
            <a:off x="9203090" y="4682010"/>
            <a:ext cx="1530000" cy="461490"/>
            <a:chOff x="9203090" y="4682010"/>
            <a:chExt cx="1440002" cy="461490"/>
          </a:xfrm>
        </p:grpSpPr>
        <p:cxnSp>
          <p:nvCxnSpPr>
            <p:cNvPr id="19" name="Straight Connector 18">
              <a:extLst>
                <a:ext uri="{FF2B5EF4-FFF2-40B4-BE49-F238E27FC236}">
                  <a16:creationId xmlns:a16="http://schemas.microsoft.com/office/drawing/2014/main" id="{2E9D52B4-A941-4934-AD9B-7B5BA1C97A50}"/>
                </a:ext>
              </a:extLst>
            </p:cNvPr>
            <p:cNvCxnSpPr/>
            <p:nvPr/>
          </p:nvCxnSpPr>
          <p:spPr bwMode="gray">
            <a:xfrm flipH="1">
              <a:off x="9203092" y="514350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413AD9-6BE1-4A5D-8CDB-D4B7292DF23F}"/>
                </a:ext>
              </a:extLst>
            </p:cNvPr>
            <p:cNvCxnSpPr/>
            <p:nvPr/>
          </p:nvCxnSpPr>
          <p:spPr bwMode="gray">
            <a:xfrm flipH="1">
              <a:off x="9203092" y="468201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280614E-0C52-4941-8067-C4E0E6114F03}"/>
                </a:ext>
              </a:extLst>
            </p:cNvPr>
            <p:cNvSpPr/>
            <p:nvPr/>
          </p:nvSpPr>
          <p:spPr bwMode="gray">
            <a:xfrm flipH="1">
              <a:off x="9203090" y="4721225"/>
              <a:ext cx="1439999" cy="422274"/>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Logo margin bottom</a:t>
              </a:r>
            </a:p>
          </p:txBody>
        </p:sp>
      </p:grpSp>
      <p:grpSp>
        <p:nvGrpSpPr>
          <p:cNvPr id="22" name="Group 21">
            <a:extLst>
              <a:ext uri="{FF2B5EF4-FFF2-40B4-BE49-F238E27FC236}">
                <a16:creationId xmlns:a16="http://schemas.microsoft.com/office/drawing/2014/main" id="{1238DB93-241B-43B2-AAD6-872AB5598331}"/>
              </a:ext>
            </a:extLst>
          </p:cNvPr>
          <p:cNvGrpSpPr/>
          <p:nvPr userDrawn="1"/>
        </p:nvGrpSpPr>
        <p:grpSpPr>
          <a:xfrm>
            <a:off x="8801099" y="5203311"/>
            <a:ext cx="342904" cy="1530000"/>
            <a:chOff x="8801099" y="5203311"/>
            <a:chExt cx="342904" cy="1440000"/>
          </a:xfrm>
        </p:grpSpPr>
        <p:cxnSp>
          <p:nvCxnSpPr>
            <p:cNvPr id="23" name="Straight Connector 22">
              <a:extLst>
                <a:ext uri="{FF2B5EF4-FFF2-40B4-BE49-F238E27FC236}">
                  <a16:creationId xmlns:a16="http://schemas.microsoft.com/office/drawing/2014/main" id="{17B79566-831A-4FB4-A7A0-6C823FB4EB30}"/>
                </a:ext>
              </a:extLst>
            </p:cNvPr>
            <p:cNvCxnSpPr/>
            <p:nvPr/>
          </p:nvCxnSpPr>
          <p:spPr bwMode="gray">
            <a:xfrm rot="5400000" flipH="1">
              <a:off x="8081575"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7DB0C3-4D42-479D-8E40-280BC626EF93}"/>
                </a:ext>
              </a:extLst>
            </p:cNvPr>
            <p:cNvCxnSpPr/>
            <p:nvPr/>
          </p:nvCxnSpPr>
          <p:spPr bwMode="gray">
            <a:xfrm rot="5400000" flipH="1">
              <a:off x="8424003"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782735-8D0D-42AE-A823-AF45C1DEEF98}"/>
                </a:ext>
              </a:extLst>
            </p:cNvPr>
            <p:cNvSpPr/>
            <p:nvPr/>
          </p:nvSpPr>
          <p:spPr bwMode="gray">
            <a:xfrm rot="5400000" flipH="1">
              <a:off x="8251993" y="5752418"/>
              <a:ext cx="1439999" cy="34178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Logo margin right</a:t>
              </a:r>
            </a:p>
          </p:txBody>
        </p:sp>
      </p:grpSp>
      <p:pic>
        <p:nvPicPr>
          <p:cNvPr id="16" name="Picture 15">
            <a:extLst>
              <a:ext uri="{FF2B5EF4-FFF2-40B4-BE49-F238E27FC236}">
                <a16:creationId xmlns:a16="http://schemas.microsoft.com/office/drawing/2014/main" id="{877F479E-C567-4B93-8B6E-A2FC6A313CC7}"/>
              </a:ext>
            </a:extLst>
          </p:cNvPr>
          <p:cNvPicPr>
            <a:picLocks noChangeAspect="1"/>
          </p:cNvPicPr>
          <p:nvPr userDrawn="1"/>
        </p:nvPicPr>
        <p:blipFill>
          <a:blip r:embed="rId2"/>
          <a:stretch>
            <a:fillRect/>
          </a:stretch>
        </p:blipFill>
        <p:spPr>
          <a:xfrm>
            <a:off x="6557960" y="381004"/>
            <a:ext cx="2232000" cy="328013"/>
          </a:xfrm>
          <a:prstGeom prst="rect">
            <a:avLst/>
          </a:prstGeom>
        </p:spPr>
      </p:pic>
    </p:spTree>
    <p:extLst>
      <p:ext uri="{BB962C8B-B14F-4D97-AF65-F5344CB8AC3E}">
        <p14:creationId xmlns:p14="http://schemas.microsoft.com/office/powerpoint/2010/main" val="322302822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age with Header and circles 4">
    <p:bg>
      <p:bgPr>
        <a:solidFill>
          <a:srgbClr val="00519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BC2EB70-D3B0-48D3-A2B6-BCB15FB444A7}"/>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75" name="Rectangle 74">
            <a:extLst>
              <a:ext uri="{FF2B5EF4-FFF2-40B4-BE49-F238E27FC236}">
                <a16:creationId xmlns:a16="http://schemas.microsoft.com/office/drawing/2014/main" id="{460844D6-DD6E-471B-A76D-4769B5776D21}"/>
              </a:ext>
            </a:extLst>
          </p:cNvPr>
          <p:cNvSpPr/>
          <p:nvPr userDrawn="1"/>
        </p:nvSpPr>
        <p:spPr>
          <a:xfrm>
            <a:off x="7013813" y="157163"/>
            <a:ext cx="1782000" cy="417546"/>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57" name="Picture Placeholder 56"/>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43" name="Text Placeholder 30"/>
          <p:cNvSpPr>
            <a:spLocks noGrp="1"/>
          </p:cNvSpPr>
          <p:nvPr>
            <p:ph type="body" sz="quarter" idx="14" hasCustomPrompt="1"/>
          </p:nvPr>
        </p:nvSpPr>
        <p:spPr bwMode="gray">
          <a:xfrm>
            <a:off x="352424" y="2353816"/>
            <a:ext cx="1629285" cy="1629285"/>
          </a:xfrm>
          <a:prstGeom prst="snip2DiagRect">
            <a:avLst>
              <a:gd name="adj1" fmla="val 15395"/>
              <a:gd name="adj2" fmla="val 0"/>
            </a:avLst>
          </a:prstGeom>
          <a:solidFill>
            <a:schemeClr val="accent1">
              <a:alpha val="90000"/>
            </a:schemeClr>
          </a:solidFill>
        </p:spPr>
        <p:txBody>
          <a:bodyPr lIns="90000" tIns="36000" rIns="0" bIns="576000"/>
          <a:lstStyle>
            <a:lvl1pPr algn="l">
              <a:lnSpc>
                <a:spcPct val="80000"/>
              </a:lnSpc>
              <a:spcBef>
                <a:spcPts val="0"/>
              </a:spcBef>
              <a:spcAft>
                <a:spcPts val="0"/>
              </a:spcAft>
              <a:defRPr sz="1400" b="1">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baseline="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1</a:t>
            </a:r>
          </a:p>
          <a:p>
            <a:pPr lvl="1"/>
            <a:r>
              <a:rPr lang="en-US" dirty="0"/>
              <a:t>Lorem ipsum</a:t>
            </a:r>
          </a:p>
          <a:p>
            <a:pPr lvl="2"/>
            <a:r>
              <a:rPr lang="en-US" dirty="0"/>
              <a:t>Dolor sit </a:t>
            </a:r>
            <a:r>
              <a:rPr lang="en-US" dirty="0" err="1"/>
              <a:t>amet</a:t>
            </a:r>
            <a:endParaRPr lang="en-US" dirty="0"/>
          </a:p>
        </p:txBody>
      </p:sp>
      <p:sp>
        <p:nvSpPr>
          <p:cNvPr id="44" name="Text Placeholder 30"/>
          <p:cNvSpPr>
            <a:spLocks noGrp="1"/>
          </p:cNvSpPr>
          <p:nvPr>
            <p:ph type="body" sz="quarter" idx="18" hasCustomPrompt="1"/>
          </p:nvPr>
        </p:nvSpPr>
        <p:spPr bwMode="gray">
          <a:xfrm>
            <a:off x="2623593" y="2353816"/>
            <a:ext cx="1629285" cy="1629285"/>
          </a:xfrm>
          <a:prstGeom prst="snip2DiagRect">
            <a:avLst>
              <a:gd name="adj1" fmla="val 15589"/>
              <a:gd name="adj2" fmla="val 0"/>
            </a:avLst>
          </a:prstGeom>
          <a:solidFill>
            <a:schemeClr val="accent2">
              <a:alpha val="90000"/>
            </a:schemeClr>
          </a:solidFill>
        </p:spPr>
        <p:txBody>
          <a:bodyPr lIns="90000" tIns="36000" rIns="0" bIns="576000"/>
          <a:lstStyle>
            <a:lvl1pPr algn="l">
              <a:lnSpc>
                <a:spcPct val="80000"/>
              </a:lnSpc>
              <a:spcBef>
                <a:spcPts val="0"/>
              </a:spcBef>
              <a:spcAft>
                <a:spcPts val="0"/>
              </a:spcAft>
              <a:defRPr sz="1400" b="1">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2</a:t>
            </a:r>
          </a:p>
          <a:p>
            <a:pPr lvl="1"/>
            <a:r>
              <a:rPr lang="en-US" dirty="0"/>
              <a:t>Lorem ipsum</a:t>
            </a:r>
          </a:p>
          <a:p>
            <a:pPr lvl="2"/>
            <a:r>
              <a:rPr lang="en-US" dirty="0"/>
              <a:t>Dolor sit </a:t>
            </a:r>
            <a:r>
              <a:rPr lang="en-US" dirty="0" err="1"/>
              <a:t>amet</a:t>
            </a:r>
            <a:endParaRPr lang="en-US" dirty="0"/>
          </a:p>
        </p:txBody>
      </p:sp>
      <p:sp>
        <p:nvSpPr>
          <p:cNvPr id="55" name="Text Placeholder 30"/>
          <p:cNvSpPr>
            <a:spLocks noGrp="1"/>
          </p:cNvSpPr>
          <p:nvPr>
            <p:ph type="body" sz="quarter" idx="19" hasCustomPrompt="1"/>
          </p:nvPr>
        </p:nvSpPr>
        <p:spPr bwMode="gray">
          <a:xfrm>
            <a:off x="4894762" y="2353816"/>
            <a:ext cx="1629285" cy="1629285"/>
          </a:xfrm>
          <a:prstGeom prst="snip2DiagRect">
            <a:avLst>
              <a:gd name="adj1" fmla="val 15394"/>
              <a:gd name="adj2" fmla="val 0"/>
            </a:avLst>
          </a:prstGeom>
          <a:solidFill>
            <a:schemeClr val="accent3">
              <a:alpha val="90000"/>
            </a:schemeClr>
          </a:solidFill>
        </p:spPr>
        <p:txBody>
          <a:bodyPr lIns="90000" tIns="36000" rIns="0" bIns="576000"/>
          <a:lstStyle>
            <a:lvl1pPr algn="l">
              <a:lnSpc>
                <a:spcPct val="80000"/>
              </a:lnSpc>
              <a:spcBef>
                <a:spcPts val="0"/>
              </a:spcBef>
              <a:spcAft>
                <a:spcPts val="0"/>
              </a:spcAft>
              <a:defRPr sz="1400" b="1">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3</a:t>
            </a:r>
          </a:p>
          <a:p>
            <a:pPr lvl="1"/>
            <a:r>
              <a:rPr lang="en-US" dirty="0"/>
              <a:t>Lorem ipsum</a:t>
            </a:r>
          </a:p>
          <a:p>
            <a:pPr lvl="2"/>
            <a:r>
              <a:rPr lang="en-US" dirty="0"/>
              <a:t>Dolor sit </a:t>
            </a:r>
            <a:r>
              <a:rPr lang="en-US" dirty="0" err="1"/>
              <a:t>amet</a:t>
            </a:r>
            <a:endParaRPr lang="en-US" dirty="0"/>
          </a:p>
        </p:txBody>
      </p:sp>
      <p:sp>
        <p:nvSpPr>
          <p:cNvPr id="56" name="Text Placeholder 30"/>
          <p:cNvSpPr>
            <a:spLocks noGrp="1"/>
          </p:cNvSpPr>
          <p:nvPr>
            <p:ph type="body" sz="quarter" idx="20" hasCustomPrompt="1"/>
          </p:nvPr>
        </p:nvSpPr>
        <p:spPr bwMode="gray">
          <a:xfrm>
            <a:off x="7165932" y="2353816"/>
            <a:ext cx="1629285" cy="1629285"/>
          </a:xfrm>
          <a:prstGeom prst="snip2DiagRect">
            <a:avLst>
              <a:gd name="adj1" fmla="val 15395"/>
              <a:gd name="adj2" fmla="val 0"/>
            </a:avLst>
          </a:prstGeom>
          <a:solidFill>
            <a:schemeClr val="accent4">
              <a:alpha val="90000"/>
            </a:schemeClr>
          </a:solidFill>
        </p:spPr>
        <p:txBody>
          <a:bodyPr lIns="90000" tIns="36000" rIns="0" bIns="576000"/>
          <a:lstStyle>
            <a:lvl1pPr algn="l">
              <a:lnSpc>
                <a:spcPct val="80000"/>
              </a:lnSpc>
              <a:spcBef>
                <a:spcPts val="0"/>
              </a:spcBef>
              <a:spcAft>
                <a:spcPts val="0"/>
              </a:spcAft>
              <a:defRPr sz="1400" b="1" baseline="0">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4</a:t>
            </a:r>
          </a:p>
          <a:p>
            <a:pPr lvl="1"/>
            <a:r>
              <a:rPr lang="en-US" dirty="0"/>
              <a:t>Lorem ipsum</a:t>
            </a:r>
          </a:p>
          <a:p>
            <a:pPr lvl="2"/>
            <a:r>
              <a:rPr lang="en-US" dirty="0"/>
              <a:t>Dolor sit </a:t>
            </a:r>
            <a:r>
              <a:rPr lang="en-US" dirty="0" err="1"/>
              <a:t>amet</a:t>
            </a:r>
            <a:endParaRPr lang="en-US" dirty="0"/>
          </a:p>
        </p:txBody>
      </p:sp>
      <p:sp>
        <p:nvSpPr>
          <p:cNvPr id="58" name="Picture Placeholder 13"/>
          <p:cNvSpPr>
            <a:spLocks noGrp="1"/>
          </p:cNvSpPr>
          <p:nvPr>
            <p:ph type="pic" sz="quarter" idx="23" hasCustomPrompt="1"/>
          </p:nvPr>
        </p:nvSpPr>
        <p:spPr bwMode="gray">
          <a:xfrm>
            <a:off x="352424"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dirty="0"/>
              <a:t>Icon</a:t>
            </a:r>
            <a:endParaRPr lang="en-GB" dirty="0"/>
          </a:p>
        </p:txBody>
      </p:sp>
      <p:sp>
        <p:nvSpPr>
          <p:cNvPr id="59" name="Picture Placeholder 13"/>
          <p:cNvSpPr>
            <a:spLocks noGrp="1"/>
          </p:cNvSpPr>
          <p:nvPr>
            <p:ph type="pic" sz="quarter" idx="24" hasCustomPrompt="1"/>
          </p:nvPr>
        </p:nvSpPr>
        <p:spPr bwMode="gray">
          <a:xfrm>
            <a:off x="2623593"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dirty="0"/>
              <a:t>Icon</a:t>
            </a:r>
            <a:endParaRPr lang="en-GB" dirty="0"/>
          </a:p>
        </p:txBody>
      </p:sp>
      <p:sp>
        <p:nvSpPr>
          <p:cNvPr id="60" name="Picture Placeholder 13"/>
          <p:cNvSpPr>
            <a:spLocks noGrp="1"/>
          </p:cNvSpPr>
          <p:nvPr>
            <p:ph type="pic" sz="quarter" idx="25" hasCustomPrompt="1"/>
          </p:nvPr>
        </p:nvSpPr>
        <p:spPr bwMode="gray">
          <a:xfrm>
            <a:off x="4894762"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dirty="0"/>
              <a:t>Icon</a:t>
            </a:r>
            <a:endParaRPr lang="en-GB" dirty="0"/>
          </a:p>
        </p:txBody>
      </p:sp>
      <p:sp>
        <p:nvSpPr>
          <p:cNvPr id="61" name="Picture Placeholder 13"/>
          <p:cNvSpPr>
            <a:spLocks noGrp="1"/>
          </p:cNvSpPr>
          <p:nvPr>
            <p:ph type="pic" sz="quarter" idx="26" hasCustomPrompt="1"/>
          </p:nvPr>
        </p:nvSpPr>
        <p:spPr bwMode="gray">
          <a:xfrm>
            <a:off x="7165932"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63" name="Text Placeholder 62"/>
          <p:cNvSpPr>
            <a:spLocks noGrp="1"/>
          </p:cNvSpPr>
          <p:nvPr>
            <p:ph type="body" sz="quarter" idx="28"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2" name="Title 1"/>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lvl1pPr>
          </a:lstStyle>
          <a:p>
            <a:r>
              <a:rPr lang="en-US" dirty="0"/>
              <a:t>Click to edit Master title style </a:t>
            </a:r>
            <a:endParaRPr lang="nl-NL" dirty="0"/>
          </a:p>
        </p:txBody>
      </p:sp>
    </p:spTree>
    <p:extLst>
      <p:ext uri="{BB962C8B-B14F-4D97-AF65-F5344CB8AC3E}">
        <p14:creationId xmlns:p14="http://schemas.microsoft.com/office/powerpoint/2010/main" val="125394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roduct brands">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83BDD78-F9D1-4F73-87BD-5EEE3037457D}"/>
              </a:ext>
            </a:extLst>
          </p:cNvPr>
          <p:cNvPicPr>
            <a:picLocks noChangeAspect="1"/>
          </p:cNvPicPr>
          <p:nvPr userDrawn="1"/>
        </p:nvPicPr>
        <p:blipFill>
          <a:blip r:embed="rId2"/>
          <a:stretch>
            <a:fillRect/>
          </a:stretch>
        </p:blipFill>
        <p:spPr>
          <a:xfrm>
            <a:off x="0" y="-762"/>
            <a:ext cx="9144000" cy="5145024"/>
          </a:xfrm>
          <a:prstGeom prst="rect">
            <a:avLst/>
          </a:prstGeom>
        </p:spPr>
      </p:pic>
      <p:sp>
        <p:nvSpPr>
          <p:cNvPr id="24" name="Freeform: Shape 23">
            <a:extLst>
              <a:ext uri="{FF2B5EF4-FFF2-40B4-BE49-F238E27FC236}">
                <a16:creationId xmlns:a16="http://schemas.microsoft.com/office/drawing/2014/main" id="{780BEE87-4835-4B9C-867B-245D16C29308}"/>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2" name="Group 1">
            <a:extLst>
              <a:ext uri="{FF2B5EF4-FFF2-40B4-BE49-F238E27FC236}">
                <a16:creationId xmlns:a16="http://schemas.microsoft.com/office/drawing/2014/main" id="{9F5FFC98-E819-458E-AD1E-039584C2A3C7}"/>
              </a:ext>
            </a:extLst>
          </p:cNvPr>
          <p:cNvGrpSpPr/>
          <p:nvPr userDrawn="1"/>
        </p:nvGrpSpPr>
        <p:grpSpPr>
          <a:xfrm>
            <a:off x="1236595" y="1554480"/>
            <a:ext cx="4925881" cy="2417913"/>
            <a:chOff x="1236595" y="1554480"/>
            <a:chExt cx="4925881" cy="2417913"/>
          </a:xfrm>
        </p:grpSpPr>
        <p:pic>
          <p:nvPicPr>
            <p:cNvPr id="5" name="Picture 4">
              <a:extLst>
                <a:ext uri="{FF2B5EF4-FFF2-40B4-BE49-F238E27FC236}">
                  <a16:creationId xmlns:a16="http://schemas.microsoft.com/office/drawing/2014/main" id="{11BD9814-0800-45B7-A273-C7E6F078BA9B}"/>
                </a:ext>
              </a:extLst>
            </p:cNvPr>
            <p:cNvPicPr>
              <a:picLocks noChangeAspect="1"/>
            </p:cNvPicPr>
            <p:nvPr userDrawn="1"/>
          </p:nvPicPr>
          <p:blipFill>
            <a:blip r:embed="rId3"/>
            <a:stretch>
              <a:fillRect/>
            </a:stretch>
          </p:blipFill>
          <p:spPr>
            <a:xfrm>
              <a:off x="4434944" y="3362574"/>
              <a:ext cx="1727532" cy="609819"/>
            </a:xfrm>
            <a:prstGeom prst="rect">
              <a:avLst/>
            </a:prstGeom>
          </p:spPr>
        </p:pic>
        <p:pic>
          <p:nvPicPr>
            <p:cNvPr id="6" name="Picture 5">
              <a:extLst>
                <a:ext uri="{FF2B5EF4-FFF2-40B4-BE49-F238E27FC236}">
                  <a16:creationId xmlns:a16="http://schemas.microsoft.com/office/drawing/2014/main" id="{7AE60973-F93F-4148-ACD2-54872AB3A6D7}"/>
                </a:ext>
              </a:extLst>
            </p:cNvPr>
            <p:cNvPicPr>
              <a:picLocks noChangeAspect="1"/>
            </p:cNvPicPr>
            <p:nvPr userDrawn="1"/>
          </p:nvPicPr>
          <p:blipFill>
            <a:blip r:embed="rId4"/>
            <a:stretch>
              <a:fillRect/>
            </a:stretch>
          </p:blipFill>
          <p:spPr>
            <a:xfrm>
              <a:off x="1251585" y="1554480"/>
              <a:ext cx="1642413" cy="1002150"/>
            </a:xfrm>
            <a:prstGeom prst="rect">
              <a:avLst/>
            </a:prstGeom>
          </p:spPr>
        </p:pic>
        <p:pic>
          <p:nvPicPr>
            <p:cNvPr id="7" name="Picture 6">
              <a:extLst>
                <a:ext uri="{FF2B5EF4-FFF2-40B4-BE49-F238E27FC236}">
                  <a16:creationId xmlns:a16="http://schemas.microsoft.com/office/drawing/2014/main" id="{D208BEBB-6114-4343-901C-738E6B22F0A0}"/>
                </a:ext>
              </a:extLst>
            </p:cNvPr>
            <p:cNvPicPr>
              <a:picLocks noChangeAspect="1"/>
            </p:cNvPicPr>
            <p:nvPr userDrawn="1"/>
          </p:nvPicPr>
          <p:blipFill>
            <a:blip r:embed="rId5"/>
            <a:stretch>
              <a:fillRect/>
            </a:stretch>
          </p:blipFill>
          <p:spPr>
            <a:xfrm>
              <a:off x="1236595" y="3402712"/>
              <a:ext cx="2421005" cy="305352"/>
            </a:xfrm>
            <a:prstGeom prst="rect">
              <a:avLst/>
            </a:prstGeom>
          </p:spPr>
        </p:pic>
        <p:pic>
          <p:nvPicPr>
            <p:cNvPr id="8" name="Picture 7">
              <a:extLst>
                <a:ext uri="{FF2B5EF4-FFF2-40B4-BE49-F238E27FC236}">
                  <a16:creationId xmlns:a16="http://schemas.microsoft.com/office/drawing/2014/main" id="{79505FDA-B56F-40F5-93F3-77E725948773}"/>
                </a:ext>
              </a:extLst>
            </p:cNvPr>
            <p:cNvPicPr>
              <a:picLocks noChangeAspect="1"/>
            </p:cNvPicPr>
            <p:nvPr userDrawn="1"/>
          </p:nvPicPr>
          <p:blipFill>
            <a:blip r:embed="rId6"/>
            <a:stretch>
              <a:fillRect/>
            </a:stretch>
          </p:blipFill>
          <p:spPr>
            <a:xfrm>
              <a:off x="3460583" y="1626433"/>
              <a:ext cx="2235839" cy="1107848"/>
            </a:xfrm>
            <a:prstGeom prst="rect">
              <a:avLst/>
            </a:prstGeom>
          </p:spPr>
        </p:pic>
      </p:grpSp>
      <p:pic>
        <p:nvPicPr>
          <p:cNvPr id="22" name="Picture 21">
            <a:extLst>
              <a:ext uri="{FF2B5EF4-FFF2-40B4-BE49-F238E27FC236}">
                <a16:creationId xmlns:a16="http://schemas.microsoft.com/office/drawing/2014/main" id="{42374562-0082-45AC-B175-C00C8C0CF8FC}"/>
              </a:ext>
            </a:extLst>
          </p:cNvPr>
          <p:cNvPicPr>
            <a:picLocks noChangeAspect="1"/>
          </p:cNvPicPr>
          <p:nvPr userDrawn="1"/>
        </p:nvPicPr>
        <p:blipFill>
          <a:blip r:embed="rId7"/>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874817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7AB9725-E30C-447C-B503-B96C6C7DEDC8}"/>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27" name="Group 26"/>
          <p:cNvGrpSpPr/>
          <p:nvPr/>
        </p:nvGrpSpPr>
        <p:grpSpPr bwMode="gray">
          <a:xfrm>
            <a:off x="0" y="4682937"/>
            <a:ext cx="9144000" cy="460563"/>
            <a:chOff x="0" y="4682937"/>
            <a:chExt cx="9144000" cy="460563"/>
          </a:xfrm>
        </p:grpSpPr>
        <p:sp>
          <p:nvSpPr>
            <p:cNvPr id="28" name="Rectangle 27"/>
            <p:cNvSpPr/>
            <p:nvPr/>
          </p:nvSpPr>
          <p:spPr bwMode="gray">
            <a:xfrm>
              <a:off x="0" y="4691514"/>
              <a:ext cx="9144000" cy="4519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p:cNvSpPr/>
            <p:nvPr/>
          </p:nvSpPr>
          <p:spPr bwMode="gray">
            <a:xfrm>
              <a:off x="0" y="4682937"/>
              <a:ext cx="9144000" cy="14400"/>
            </a:xfrm>
            <a:prstGeom prst="rect">
              <a:avLst/>
            </a:prstGeom>
            <a:solidFill>
              <a:srgbClr val="B7B9BA"/>
            </a:solidFill>
            <a:ln w="63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Pentagon 28"/>
          <p:cNvSpPr/>
          <p:nvPr/>
        </p:nvSpPr>
        <p:spPr bwMode="gray">
          <a:xfrm>
            <a:off x="-1" y="4683688"/>
            <a:ext cx="602409" cy="45981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nchorCtr="0"/>
          <a:lstStyle/>
          <a:p>
            <a:endParaRPr lang="en-US" sz="1200" dirty="0">
              <a:solidFill>
                <a:srgbClr val="FFFFFF"/>
              </a:solidFill>
            </a:endParaRPr>
          </a:p>
        </p:txBody>
      </p:sp>
      <p:sp>
        <p:nvSpPr>
          <p:cNvPr id="10"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1" name="Text Placeholder 4"/>
          <p:cNvSpPr>
            <a:spLocks noGrp="1"/>
          </p:cNvSpPr>
          <p:nvPr>
            <p:ph type="body" sz="quarter" idx="22"/>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2" name="Footer Placeholder 1"/>
          <p:cNvSpPr>
            <a:spLocks noGrp="1"/>
          </p:cNvSpPr>
          <p:nvPr>
            <p:ph type="ftr" sz="quarter" idx="23"/>
          </p:nvPr>
        </p:nvSpPr>
        <p:spPr bwMode="gray"/>
        <p:txBody>
          <a:bodyPr/>
          <a:lstStyle/>
          <a:p>
            <a:r>
              <a:rPr lang="en-US" noProof="0"/>
              <a:t>Business unit | Footer</a:t>
            </a:r>
            <a:endParaRPr lang="en-US" noProof="0" dirty="0"/>
          </a:p>
        </p:txBody>
      </p:sp>
      <p:sp>
        <p:nvSpPr>
          <p:cNvPr id="4" name="Slide Number Placeholder 3"/>
          <p:cNvSpPr>
            <a:spLocks noGrp="1"/>
          </p:cNvSpPr>
          <p:nvPr>
            <p:ph type="sldNum" sz="quarter" idx="24"/>
          </p:nvPr>
        </p:nvSpPr>
        <p:spPr bwMode="gray"/>
        <p:txBody>
          <a:bodyPr/>
          <a:lstStyle/>
          <a:p>
            <a:pPr>
              <a:defRPr/>
            </a:pPr>
            <a:fld id="{537E2E77-CED1-4E84-91C2-4E0176ECD4FC}" type="slidenum">
              <a:rPr lang="en-US" smtClean="0"/>
              <a:pPr>
                <a:defRPr/>
              </a:pPr>
              <a:t>‹#›</a:t>
            </a:fld>
            <a:endParaRPr lang="en-US" dirty="0"/>
          </a:p>
        </p:txBody>
      </p:sp>
      <p:sp>
        <p:nvSpPr>
          <p:cNvPr id="15" name="Rectangle 14"/>
          <p:cNvSpPr/>
          <p:nvPr/>
        </p:nvSpPr>
        <p:spPr bwMode="gray">
          <a:xfrm>
            <a:off x="-1641221" y="4242033"/>
            <a:ext cx="1501140" cy="7721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108000" rtlCol="0" anchor="t" anchorCtr="0">
            <a:spAutoFit/>
          </a:bodyPr>
          <a:lstStyle/>
          <a:p>
            <a:pPr algn="l"/>
            <a:r>
              <a:rPr lang="en-US" sz="900" b="1">
                <a:solidFill>
                  <a:schemeClr val="tx1"/>
                </a:solidFill>
              </a:rPr>
              <a:t>Insert Topic Icons</a:t>
            </a:r>
            <a:endParaRPr lang="en-US" sz="900" b="1" dirty="0">
              <a:solidFill>
                <a:schemeClr val="tx1"/>
              </a:solidFill>
            </a:endParaRPr>
          </a:p>
          <a:p>
            <a:pPr algn="l"/>
            <a:r>
              <a:rPr lang="en-US" sz="900" b="0">
                <a:solidFill>
                  <a:schemeClr val="tx1"/>
                </a:solidFill>
              </a:rPr>
              <a:t>Click on the picture icon and </a:t>
            </a:r>
            <a:r>
              <a:rPr lang="en-US" sz="900" b="0" i="0" baseline="0">
                <a:solidFill>
                  <a:schemeClr val="tx1"/>
                </a:solidFill>
              </a:rPr>
              <a:t>browse to the location of </a:t>
            </a:r>
            <a:r>
              <a:rPr lang="en-US" sz="900" b="0" baseline="0">
                <a:solidFill>
                  <a:schemeClr val="tx1"/>
                </a:solidFill>
              </a:rPr>
              <a:t>the Topic Icons</a:t>
            </a:r>
            <a:endParaRPr lang="en-US" sz="900" b="0" dirty="0">
              <a:solidFill>
                <a:schemeClr val="tx1"/>
              </a:solidFill>
            </a:endParaRPr>
          </a:p>
        </p:txBody>
      </p:sp>
      <p:sp>
        <p:nvSpPr>
          <p:cNvPr id="3" name="Title 2">
            <a:extLst>
              <a:ext uri="{FF2B5EF4-FFF2-40B4-BE49-F238E27FC236}">
                <a16:creationId xmlns:a16="http://schemas.microsoft.com/office/drawing/2014/main" id="{197F0165-08AF-4404-B9FD-41440F612384}"/>
              </a:ext>
            </a:extLst>
          </p:cNvPr>
          <p:cNvSpPr>
            <a:spLocks noGrp="1"/>
          </p:cNvSpPr>
          <p:nvPr>
            <p:ph type="title"/>
          </p:nvPr>
        </p:nvSpPr>
        <p:spPr/>
        <p:txBody>
          <a:bodyPr/>
          <a:lstStyle/>
          <a:p>
            <a:r>
              <a:rPr lang="en-US"/>
              <a:t>Click to edit Master title style</a:t>
            </a:r>
          </a:p>
        </p:txBody>
      </p:sp>
      <p:grpSp>
        <p:nvGrpSpPr>
          <p:cNvPr id="18" name="Group 17">
            <a:extLst>
              <a:ext uri="{FF2B5EF4-FFF2-40B4-BE49-F238E27FC236}">
                <a16:creationId xmlns:a16="http://schemas.microsoft.com/office/drawing/2014/main" id="{225FEB14-E214-46B8-AAF4-66E35457D767}"/>
              </a:ext>
            </a:extLst>
          </p:cNvPr>
          <p:cNvGrpSpPr/>
          <p:nvPr userDrawn="1"/>
        </p:nvGrpSpPr>
        <p:grpSpPr>
          <a:xfrm>
            <a:off x="-1671638" y="254082"/>
            <a:ext cx="1531557" cy="630549"/>
            <a:chOff x="-1671638" y="254082"/>
            <a:chExt cx="1531557" cy="630549"/>
          </a:xfrm>
        </p:grpSpPr>
        <p:cxnSp>
          <p:nvCxnSpPr>
            <p:cNvPr id="19" name="Straight Connector 18">
              <a:extLst>
                <a:ext uri="{FF2B5EF4-FFF2-40B4-BE49-F238E27FC236}">
                  <a16:creationId xmlns:a16="http://schemas.microsoft.com/office/drawing/2014/main" id="{EE28855A-4571-482D-967E-D1942BCC416B}"/>
                </a:ext>
              </a:extLst>
            </p:cNvPr>
            <p:cNvCxnSpPr/>
            <p:nvPr/>
          </p:nvCxnSpPr>
          <p:spPr bwMode="gray">
            <a:xfrm>
              <a:off x="-1671638" y="884631"/>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DDB3EC-DF75-4936-A4FF-FEE6D0EF6254}"/>
                </a:ext>
              </a:extLst>
            </p:cNvPr>
            <p:cNvCxnSpPr/>
            <p:nvPr/>
          </p:nvCxnSpPr>
          <p:spPr bwMode="gray">
            <a:xfrm>
              <a:off x="-1671638" y="254084"/>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F65836-C317-4D95-898B-D3A980135543}"/>
                </a:ext>
              </a:extLst>
            </p:cNvPr>
            <p:cNvSpPr/>
            <p:nvPr userDrawn="1"/>
          </p:nvSpPr>
          <p:spPr bwMode="gray">
            <a:xfrm>
              <a:off x="-1671638" y="254082"/>
              <a:ext cx="1531557" cy="63054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Title area</a:t>
              </a:r>
            </a:p>
            <a:p>
              <a:pPr algn="l"/>
              <a:r>
                <a:rPr lang="en-US" sz="1000" b="0" dirty="0">
                  <a:solidFill>
                    <a:schemeClr val="tx1"/>
                  </a:solidFill>
                </a:rPr>
                <a:t>max over 2 lines</a:t>
              </a:r>
            </a:p>
          </p:txBody>
        </p:sp>
      </p:grpSp>
      <p:pic>
        <p:nvPicPr>
          <p:cNvPr id="22" name="Picture 21">
            <a:extLst>
              <a:ext uri="{FF2B5EF4-FFF2-40B4-BE49-F238E27FC236}">
                <a16:creationId xmlns:a16="http://schemas.microsoft.com/office/drawing/2014/main" id="{EAC6E919-D1AF-4829-85B8-6757F1D6C388}"/>
              </a:ext>
            </a:extLst>
          </p:cNvPr>
          <p:cNvPicPr>
            <a:picLocks noChangeAspect="1"/>
          </p:cNvPicPr>
          <p:nvPr userDrawn="1"/>
        </p:nvPicPr>
        <p:blipFill>
          <a:blip r:embed="rId2"/>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626098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Movie with AkzoNobel logo white">
    <p:bg bwMode="gray">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25E1AAA-C40A-4632-8FC4-062951A43D02}"/>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15" name="Group 33"/>
          <p:cNvGrpSpPr>
            <a:grpSpLocks noChangeAspect="1"/>
          </p:cNvGrpSpPr>
          <p:nvPr/>
        </p:nvGrpSpPr>
        <p:grpSpPr bwMode="gray">
          <a:xfrm>
            <a:off x="7012415" y="236463"/>
            <a:ext cx="1779160" cy="259200"/>
            <a:chOff x="1430338" y="-1666875"/>
            <a:chExt cx="4968876" cy="723900"/>
          </a:xfrm>
          <a:solidFill>
            <a:srgbClr val="FFFFFF"/>
          </a:solidFill>
        </p:grpSpPr>
        <p:sp>
          <p:nvSpPr>
            <p:cNvPr id="19" name="Freeform 18"/>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bwMode="gray">
          <a:xfrm>
            <a:off x="9288780" y="182684"/>
            <a:ext cx="1501140" cy="132610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r>
              <a:rPr lang="en-US" sz="900" b="1">
                <a:solidFill>
                  <a:schemeClr val="tx1"/>
                </a:solidFill>
              </a:rPr>
              <a:t>Supported format for the</a:t>
            </a:r>
            <a:r>
              <a:rPr lang="en-US" sz="900" b="1" baseline="0">
                <a:solidFill>
                  <a:schemeClr val="tx1"/>
                </a:solidFill>
              </a:rPr>
              <a:t> Windows platform</a:t>
            </a:r>
            <a:endParaRPr lang="en-US" sz="900" b="1" dirty="0">
              <a:solidFill>
                <a:schemeClr val="tx1"/>
              </a:solidFill>
            </a:endParaRPr>
          </a:p>
          <a:p>
            <a:pPr algn="l"/>
            <a:r>
              <a:rPr lang="en-US" sz="900" b="0">
                <a:solidFill>
                  <a:schemeClr val="tx1"/>
                </a:solidFill>
              </a:rPr>
              <a:t>• WMV</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rPr>
              <a:t>• MPG</a:t>
            </a:r>
          </a:p>
          <a:p>
            <a:pPr algn="l"/>
            <a:endParaRPr lang="en-US" sz="900" b="0">
              <a:solidFill>
                <a:schemeClr val="tx1"/>
              </a:solidFill>
            </a:endParaRPr>
          </a:p>
          <a:p>
            <a:pPr algn="l"/>
            <a:r>
              <a:rPr lang="en-US" sz="900" b="0">
                <a:solidFill>
                  <a:schemeClr val="tx1"/>
                </a:solidFill>
              </a:rPr>
              <a:t>MP4</a:t>
            </a:r>
            <a:r>
              <a:rPr lang="en-US" sz="900" b="0" baseline="0">
                <a:solidFill>
                  <a:schemeClr val="tx1"/>
                </a:solidFill>
              </a:rPr>
              <a:t> not (yet) fully supported without </a:t>
            </a:r>
          </a:p>
          <a:p>
            <a:pPr algn="l"/>
            <a:r>
              <a:rPr lang="en-US" sz="900" b="0" baseline="0">
                <a:solidFill>
                  <a:schemeClr val="tx1"/>
                </a:solidFill>
              </a:rPr>
              <a:t>QT Player</a:t>
            </a:r>
            <a:endParaRPr lang="en-US" sz="900" b="0" dirty="0">
              <a:solidFill>
                <a:schemeClr val="tx1"/>
              </a:solidFill>
            </a:endParaRPr>
          </a:p>
        </p:txBody>
      </p:sp>
      <p:sp>
        <p:nvSpPr>
          <p:cNvPr id="18" name="Media Placeholder 17">
            <a:extLst>
              <a:ext uri="{FF2B5EF4-FFF2-40B4-BE49-F238E27FC236}">
                <a16:creationId xmlns:a16="http://schemas.microsoft.com/office/drawing/2014/main" id="{B7B02E2F-78D5-4E30-B751-15176ACA16DE}"/>
              </a:ext>
            </a:extLst>
          </p:cNvPr>
          <p:cNvSpPr>
            <a:spLocks noGrp="1"/>
          </p:cNvSpPr>
          <p:nvPr>
            <p:ph type="media" sz="quarter" idx="10" hasCustomPrompt="1"/>
          </p:nvPr>
        </p:nvSpPr>
        <p:spPr bwMode="gray">
          <a:xfrm>
            <a:off x="1" y="-900"/>
            <a:ext cx="9143999" cy="5144400"/>
          </a:xfrm>
          <a:prstGeom prst="rect">
            <a:avLst/>
          </a:prstGeom>
          <a:solidFill>
            <a:schemeClr val="tx1"/>
          </a:solidFill>
        </p:spPr>
        <p:txBody>
          <a:bodyPr wrap="square" anchor="ctr" anchorCtr="0">
            <a:noAutofit/>
          </a:bodyPr>
          <a:lstStyle>
            <a:lvl1pPr marL="0" marR="0" indent="0" algn="ctr" defTabSz="914400" rtl="0" eaLnBrk="1" fontAlgn="auto" latinLnBrk="0" hangingPunct="1">
              <a:lnSpc>
                <a:spcPts val="1400"/>
              </a:lnSpc>
              <a:spcBef>
                <a:spcPts val="0"/>
              </a:spcBef>
              <a:spcAft>
                <a:spcPts val="0"/>
              </a:spcAft>
              <a:buClr>
                <a:schemeClr val="accent4"/>
              </a:buClr>
              <a:buSzTx/>
              <a:buFont typeface="Arial" pitchFamily="34" charset="0"/>
              <a:buNone/>
              <a:tabLst/>
              <a:defRPr sz="1200" b="0" baseline="0">
                <a:solidFill>
                  <a:schemeClr val="bg1"/>
                </a:solidFill>
              </a:defRPr>
            </a:lvl1pPr>
          </a:lstStyle>
          <a:p>
            <a:r>
              <a:rPr lang="en-US" dirty="0"/>
              <a:t>Movie </a:t>
            </a:r>
          </a:p>
          <a:p>
            <a:r>
              <a:rPr lang="en-US" dirty="0"/>
              <a:t>(in WMV format for Windows platform)</a:t>
            </a:r>
          </a:p>
          <a:p>
            <a:endParaRPr lang="nl-NL" dirty="0"/>
          </a:p>
          <a:p>
            <a:endParaRPr lang="nl-NL" dirty="0"/>
          </a:p>
          <a:p>
            <a:endParaRPr lang="nl-NL" dirty="0"/>
          </a:p>
          <a:p>
            <a:endParaRPr lang="en-US" dirty="0"/>
          </a:p>
          <a:p>
            <a:endParaRPr lang="en-US" dirty="0"/>
          </a:p>
        </p:txBody>
      </p:sp>
      <p:sp>
        <p:nvSpPr>
          <p:cNvPr id="30" name="Text Placeholder 9">
            <a:extLst>
              <a:ext uri="{FF2B5EF4-FFF2-40B4-BE49-F238E27FC236}">
                <a16:creationId xmlns:a16="http://schemas.microsoft.com/office/drawing/2014/main" id="{0FD17422-CBAC-4C3D-8D82-972F7F972DC1}"/>
              </a:ext>
            </a:extLst>
          </p:cNvPr>
          <p:cNvSpPr>
            <a:spLocks noGrp="1" noChangeAspect="1"/>
          </p:cNvSpPr>
          <p:nvPr>
            <p:ph type="body" sz="quarter" idx="13" hasCustomPrompt="1"/>
          </p:nvPr>
        </p:nvSpPr>
        <p:spPr>
          <a:xfrm>
            <a:off x="7013575" y="236191"/>
            <a:ext cx="1782000" cy="260528"/>
          </a:xfrm>
          <a:blipFill>
            <a:blip r:embed="rId2"/>
            <a:stretch>
              <a:fillRect/>
            </a:stretch>
          </a:blipFill>
        </p:spPr>
        <p:txBody>
          <a:bodyPr/>
          <a:lstStyle>
            <a:lvl1pPr>
              <a:defRPr/>
            </a:lvl1pPr>
          </a:lstStyle>
          <a:p>
            <a:pPr lvl="0"/>
            <a:r>
              <a:rPr lang="en-US" dirty="0"/>
              <a:t>    </a:t>
            </a:r>
          </a:p>
        </p:txBody>
      </p:sp>
    </p:spTree>
    <p:extLst>
      <p:ext uri="{BB962C8B-B14F-4D97-AF65-F5344CB8AC3E}">
        <p14:creationId xmlns:p14="http://schemas.microsoft.com/office/powerpoint/2010/main" val="1529546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ovie with AkzoNobel logo blue">
    <p:bg bwMode="gray">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7638C14-9F90-4D41-8679-C0126FB6177D}"/>
              </a:ext>
            </a:extLst>
          </p:cNvPr>
          <p:cNvGrpSpPr/>
          <p:nvPr userDrawn="1"/>
        </p:nvGrpSpPr>
        <p:grpSpPr>
          <a:xfrm>
            <a:off x="0" y="-900"/>
            <a:ext cx="9143999" cy="5144400"/>
            <a:chOff x="0" y="-900"/>
            <a:chExt cx="9143999" cy="5144400"/>
          </a:xfrm>
        </p:grpSpPr>
        <p:sp>
          <p:nvSpPr>
            <p:cNvPr id="9" name="Rectangle 8">
              <a:extLst>
                <a:ext uri="{FF2B5EF4-FFF2-40B4-BE49-F238E27FC236}">
                  <a16:creationId xmlns:a16="http://schemas.microsoft.com/office/drawing/2014/main" id="{14BB892A-DD27-4AF9-9505-BDAA1BD47A65}"/>
                </a:ext>
              </a:extLst>
            </p:cNvPr>
            <p:cNvSpPr/>
            <p:nvPr userDrawn="1"/>
          </p:nvSpPr>
          <p:spPr>
            <a:xfrm>
              <a:off x="7013813" y="-900"/>
              <a:ext cx="1782000" cy="5144400"/>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10" name="Rectangle 9">
              <a:extLst>
                <a:ext uri="{FF2B5EF4-FFF2-40B4-BE49-F238E27FC236}">
                  <a16:creationId xmlns:a16="http://schemas.microsoft.com/office/drawing/2014/main" id="{1A4506E1-8F44-471B-9A1A-DDABA454F049}"/>
                </a:ext>
              </a:extLst>
            </p:cNvPr>
            <p:cNvSpPr/>
            <p:nvPr userDrawn="1"/>
          </p:nvSpPr>
          <p:spPr>
            <a:xfrm>
              <a:off x="0" y="-900"/>
              <a:ext cx="7013813" cy="5144400"/>
            </a:xfrm>
            <a:prstGeom prst="rect">
              <a:avLst/>
            </a:prstGeom>
            <a:solidFill>
              <a:srgbClr val="00519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11" name="Rectangle 10">
              <a:extLst>
                <a:ext uri="{FF2B5EF4-FFF2-40B4-BE49-F238E27FC236}">
                  <a16:creationId xmlns:a16="http://schemas.microsoft.com/office/drawing/2014/main" id="{424C5D3A-5249-4802-82FC-B88E0C727FCB}"/>
                </a:ext>
              </a:extLst>
            </p:cNvPr>
            <p:cNvSpPr/>
            <p:nvPr userDrawn="1"/>
          </p:nvSpPr>
          <p:spPr>
            <a:xfrm>
              <a:off x="8795812" y="-900"/>
              <a:ext cx="348187" cy="5144400"/>
            </a:xfrm>
            <a:prstGeom prst="rect">
              <a:avLst/>
            </a:prstGeom>
            <a:solidFill>
              <a:srgbClr val="008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5" name="Freeform: Shape 4">
            <a:extLst>
              <a:ext uri="{FF2B5EF4-FFF2-40B4-BE49-F238E27FC236}">
                <a16:creationId xmlns:a16="http://schemas.microsoft.com/office/drawing/2014/main" id="{0C80CFD0-7C46-4237-B059-79BE7CA1024E}"/>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7" name="Media Placeholder 6">
            <a:extLst>
              <a:ext uri="{FF2B5EF4-FFF2-40B4-BE49-F238E27FC236}">
                <a16:creationId xmlns:a16="http://schemas.microsoft.com/office/drawing/2014/main" id="{9625CAEF-7F4C-46C1-8A48-672F893B6657}"/>
              </a:ext>
            </a:extLst>
          </p:cNvPr>
          <p:cNvSpPr>
            <a:spLocks noGrp="1"/>
          </p:cNvSpPr>
          <p:nvPr>
            <p:ph type="media" sz="quarter" idx="10" hasCustomPrompt="1"/>
          </p:nvPr>
        </p:nvSpPr>
        <p:spPr bwMode="gray">
          <a:xfrm>
            <a:off x="1" y="-450"/>
            <a:ext cx="9143999" cy="5144400"/>
          </a:xfrm>
          <a:prstGeom prst="rect">
            <a:avLst/>
          </a:prstGeom>
          <a:solidFill>
            <a:schemeClr val="bg1"/>
          </a:solidFill>
        </p:spPr>
        <p:txBody>
          <a:bodyPr wrap="square" anchor="ctr" anchorCtr="0">
            <a:noAutofit/>
          </a:bodyPr>
          <a:lstStyle>
            <a:lvl1pPr marL="0" marR="0" indent="0" algn="ctr" defTabSz="914400" rtl="0" eaLnBrk="1" fontAlgn="auto" latinLnBrk="0" hangingPunct="1">
              <a:lnSpc>
                <a:spcPts val="1400"/>
              </a:lnSpc>
              <a:spcBef>
                <a:spcPts val="0"/>
              </a:spcBef>
              <a:spcAft>
                <a:spcPts val="0"/>
              </a:spcAft>
              <a:buClr>
                <a:schemeClr val="accent4"/>
              </a:buClr>
              <a:buSzTx/>
              <a:buFont typeface="Arial" pitchFamily="34" charset="0"/>
              <a:buNone/>
              <a:tabLst/>
              <a:defRPr sz="1200" b="0" baseline="0">
                <a:solidFill>
                  <a:schemeClr val="tx1"/>
                </a:solidFill>
              </a:defRPr>
            </a:lvl1pPr>
          </a:lstStyle>
          <a:p>
            <a:r>
              <a:rPr lang="en-US" dirty="0"/>
              <a:t>Movie </a:t>
            </a:r>
          </a:p>
          <a:p>
            <a:r>
              <a:rPr lang="en-US" dirty="0"/>
              <a:t>(in WMV format for Windows platform)</a:t>
            </a:r>
          </a:p>
          <a:p>
            <a:endParaRPr lang="nl-NL" dirty="0"/>
          </a:p>
          <a:p>
            <a:endParaRPr lang="nl-NL" dirty="0"/>
          </a:p>
          <a:p>
            <a:endParaRPr lang="nl-NL" dirty="0"/>
          </a:p>
          <a:p>
            <a:endParaRPr lang="en-US" dirty="0"/>
          </a:p>
          <a:p>
            <a:endParaRPr lang="en-US" dirty="0"/>
          </a:p>
        </p:txBody>
      </p:sp>
      <p:sp>
        <p:nvSpPr>
          <p:cNvPr id="26" name="Rectangle 25"/>
          <p:cNvSpPr/>
          <p:nvPr/>
        </p:nvSpPr>
        <p:spPr bwMode="gray">
          <a:xfrm>
            <a:off x="9288780" y="182684"/>
            <a:ext cx="1501140" cy="132610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r>
              <a:rPr lang="en-US" sz="900" b="1">
                <a:solidFill>
                  <a:schemeClr val="tx1"/>
                </a:solidFill>
              </a:rPr>
              <a:t>Supported format for the</a:t>
            </a:r>
            <a:r>
              <a:rPr lang="en-US" sz="900" b="1" baseline="0">
                <a:solidFill>
                  <a:schemeClr val="tx1"/>
                </a:solidFill>
              </a:rPr>
              <a:t> Windows platform</a:t>
            </a:r>
            <a:endParaRPr lang="en-US" sz="900" b="1" dirty="0">
              <a:solidFill>
                <a:schemeClr val="tx1"/>
              </a:solidFill>
            </a:endParaRPr>
          </a:p>
          <a:p>
            <a:pPr algn="l"/>
            <a:r>
              <a:rPr lang="en-US" sz="900" b="0">
                <a:solidFill>
                  <a:schemeClr val="tx1"/>
                </a:solidFill>
              </a:rPr>
              <a:t>• WMV</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rPr>
              <a:t>• MPG</a:t>
            </a:r>
          </a:p>
          <a:p>
            <a:pPr algn="l"/>
            <a:endParaRPr lang="en-US" sz="900" b="0">
              <a:solidFill>
                <a:schemeClr val="tx1"/>
              </a:solidFill>
            </a:endParaRPr>
          </a:p>
          <a:p>
            <a:pPr algn="l"/>
            <a:r>
              <a:rPr lang="en-US" sz="900" b="0">
                <a:solidFill>
                  <a:schemeClr val="tx1"/>
                </a:solidFill>
              </a:rPr>
              <a:t>MP4</a:t>
            </a:r>
            <a:r>
              <a:rPr lang="en-US" sz="900" b="0" baseline="0">
                <a:solidFill>
                  <a:schemeClr val="tx1"/>
                </a:solidFill>
              </a:rPr>
              <a:t> not (yet) fully supported without </a:t>
            </a:r>
          </a:p>
          <a:p>
            <a:pPr algn="l"/>
            <a:r>
              <a:rPr lang="en-US" sz="900" b="0" baseline="0">
                <a:solidFill>
                  <a:schemeClr val="tx1"/>
                </a:solidFill>
              </a:rPr>
              <a:t>QT Player</a:t>
            </a:r>
            <a:endParaRPr lang="en-US" sz="900" b="0" dirty="0">
              <a:solidFill>
                <a:schemeClr val="tx1"/>
              </a:solidFill>
            </a:endParaRPr>
          </a:p>
        </p:txBody>
      </p:sp>
      <p:sp>
        <p:nvSpPr>
          <p:cNvPr id="12" name="Text Placeholder 9">
            <a:extLst>
              <a:ext uri="{FF2B5EF4-FFF2-40B4-BE49-F238E27FC236}">
                <a16:creationId xmlns:a16="http://schemas.microsoft.com/office/drawing/2014/main" id="{02A36365-C340-4B2C-A3E0-87591690B3EB}"/>
              </a:ext>
            </a:extLst>
          </p:cNvPr>
          <p:cNvSpPr>
            <a:spLocks noGrp="1" noChangeAspect="1"/>
          </p:cNvSpPr>
          <p:nvPr>
            <p:ph type="body" sz="quarter" idx="13" hasCustomPrompt="1"/>
          </p:nvPr>
        </p:nvSpPr>
        <p:spPr>
          <a:xfrm>
            <a:off x="7013575" y="236191"/>
            <a:ext cx="1782000" cy="260528"/>
          </a:xfrm>
          <a:blipFill>
            <a:blip r:embed="rId2"/>
            <a:stretch>
              <a:fillRect/>
            </a:stretch>
          </a:blipFill>
        </p:spPr>
        <p:txBody>
          <a:bodyPr/>
          <a:lstStyle>
            <a:lvl1pPr>
              <a:defRPr/>
            </a:lvl1pPr>
          </a:lstStyle>
          <a:p>
            <a:pPr lvl="0"/>
            <a:r>
              <a:rPr lang="en-US" dirty="0"/>
              <a:t>    </a:t>
            </a:r>
          </a:p>
        </p:txBody>
      </p:sp>
    </p:spTree>
    <p:extLst>
      <p:ext uri="{BB962C8B-B14F-4D97-AF65-F5344CB8AC3E}">
        <p14:creationId xmlns:p14="http://schemas.microsoft.com/office/powerpoint/2010/main" val="1780094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Movie without AkzoNobel logo">
    <p:bg bwMode="gray">
      <p:bgPr>
        <a:solidFill>
          <a:schemeClr val="tx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9B5C15B-E66A-4657-B051-A6E5C2D1B577}"/>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5" name="Media Placeholder 4"/>
          <p:cNvSpPr>
            <a:spLocks noGrp="1"/>
          </p:cNvSpPr>
          <p:nvPr>
            <p:ph type="media" sz="quarter" idx="10" hasCustomPrompt="1"/>
          </p:nvPr>
        </p:nvSpPr>
        <p:spPr bwMode="gray">
          <a:xfrm>
            <a:off x="0" y="0"/>
            <a:ext cx="9144000" cy="5143500"/>
          </a:xfrm>
          <a:noFill/>
        </p:spPr>
        <p:txBody>
          <a:bodyPr anchor="ctr" anchorCtr="0"/>
          <a:lstStyle>
            <a:lvl1pPr marL="0" marR="0" indent="0" algn="ctr" defTabSz="914400" rtl="0" eaLnBrk="1" fontAlgn="auto" latinLnBrk="0" hangingPunct="1">
              <a:lnSpc>
                <a:spcPts val="1400"/>
              </a:lnSpc>
              <a:spcBef>
                <a:spcPts val="0"/>
              </a:spcBef>
              <a:spcAft>
                <a:spcPts val="0"/>
              </a:spcAft>
              <a:buClr>
                <a:schemeClr val="accent4"/>
              </a:buClr>
              <a:buSzTx/>
              <a:buFont typeface="Arial" pitchFamily="34" charset="0"/>
              <a:buNone/>
              <a:tabLst/>
              <a:defRPr sz="1200" b="0">
                <a:solidFill>
                  <a:schemeClr val="bg1"/>
                </a:solidFill>
              </a:defRPr>
            </a:lvl1pPr>
          </a:lstStyle>
          <a:p>
            <a:r>
              <a:rPr lang="en-US"/>
              <a:t>Movie </a:t>
            </a:r>
            <a:endParaRPr lang="en-US" dirty="0"/>
          </a:p>
          <a:p>
            <a:r>
              <a:rPr lang="en-US"/>
              <a:t>(in WMV format for Windows platform)</a:t>
            </a:r>
            <a:endParaRPr lang="en-US" dirty="0"/>
          </a:p>
          <a:p>
            <a:endParaRPr lang="nl-NL" dirty="0"/>
          </a:p>
          <a:p>
            <a:endParaRPr lang="nl-NL" dirty="0"/>
          </a:p>
          <a:p>
            <a:endParaRPr lang="nl-NL" dirty="0"/>
          </a:p>
          <a:p>
            <a:endParaRPr lang="en-US" dirty="0"/>
          </a:p>
          <a:p>
            <a:endParaRPr lang="en-US" dirty="0"/>
          </a:p>
        </p:txBody>
      </p:sp>
      <p:sp>
        <p:nvSpPr>
          <p:cNvPr id="38" name="Rectangle 37"/>
          <p:cNvSpPr/>
          <p:nvPr/>
        </p:nvSpPr>
        <p:spPr bwMode="gray">
          <a:xfrm>
            <a:off x="9288780" y="182684"/>
            <a:ext cx="1501140" cy="132610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r>
              <a:rPr lang="en-US" sz="900" b="1">
                <a:solidFill>
                  <a:schemeClr val="tx1"/>
                </a:solidFill>
              </a:rPr>
              <a:t>Supported format for the</a:t>
            </a:r>
            <a:r>
              <a:rPr lang="en-US" sz="900" b="1" baseline="0">
                <a:solidFill>
                  <a:schemeClr val="tx1"/>
                </a:solidFill>
              </a:rPr>
              <a:t> Windows platform</a:t>
            </a:r>
            <a:endParaRPr lang="en-US" sz="900" b="1" dirty="0">
              <a:solidFill>
                <a:schemeClr val="tx1"/>
              </a:solidFill>
            </a:endParaRPr>
          </a:p>
          <a:p>
            <a:pPr algn="l"/>
            <a:r>
              <a:rPr lang="en-US" sz="900" b="0">
                <a:solidFill>
                  <a:schemeClr val="tx1"/>
                </a:solidFill>
              </a:rPr>
              <a:t>• WMV</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rPr>
              <a:t>• MPG</a:t>
            </a:r>
          </a:p>
          <a:p>
            <a:pPr algn="l"/>
            <a:endParaRPr lang="en-US" sz="900" b="0">
              <a:solidFill>
                <a:schemeClr val="tx1"/>
              </a:solidFill>
            </a:endParaRPr>
          </a:p>
          <a:p>
            <a:pPr algn="l"/>
            <a:r>
              <a:rPr lang="en-US" sz="900" b="0">
                <a:solidFill>
                  <a:schemeClr val="tx1"/>
                </a:solidFill>
              </a:rPr>
              <a:t>MP4</a:t>
            </a:r>
            <a:r>
              <a:rPr lang="en-US" sz="900" b="0" baseline="0">
                <a:solidFill>
                  <a:schemeClr val="tx1"/>
                </a:solidFill>
              </a:rPr>
              <a:t> not (yet) fully supported without </a:t>
            </a:r>
          </a:p>
          <a:p>
            <a:pPr algn="l"/>
            <a:r>
              <a:rPr lang="en-US" sz="900" b="0" baseline="0">
                <a:solidFill>
                  <a:schemeClr val="tx1"/>
                </a:solidFill>
              </a:rPr>
              <a:t>QT Player</a:t>
            </a:r>
            <a:endParaRPr lang="en-US" sz="900" b="0" dirty="0">
              <a:solidFill>
                <a:schemeClr val="tx1"/>
              </a:solidFill>
            </a:endParaRPr>
          </a:p>
        </p:txBody>
      </p:sp>
    </p:spTree>
    <p:extLst>
      <p:ext uri="{BB962C8B-B14F-4D97-AF65-F5344CB8AC3E}">
        <p14:creationId xmlns:p14="http://schemas.microsoft.com/office/powerpoint/2010/main" val="340965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EFF291B-2CFE-4064-9248-E0E2639B73A3}"/>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Tree>
    <p:extLst>
      <p:ext uri="{BB962C8B-B14F-4D97-AF65-F5344CB8AC3E}">
        <p14:creationId xmlns:p14="http://schemas.microsoft.com/office/powerpoint/2010/main" val="2154389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nd Slide">
    <p:bg bwMode="gray">
      <p:bgPr>
        <a:gradFill>
          <a:gsLst>
            <a:gs pos="45000">
              <a:srgbClr val="56378A"/>
            </a:gs>
            <a:gs pos="10000">
              <a:srgbClr val="C3004A"/>
            </a:gs>
            <a:gs pos="95000">
              <a:srgbClr val="008BC5"/>
            </a:gs>
            <a:gs pos="75000">
              <a:srgbClr val="008BC5"/>
            </a:gs>
          </a:gsLst>
          <a:lin ang="189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797376D-DE6D-4298-AB5F-64406A83EC77}"/>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 name="Title 1"/>
          <p:cNvSpPr>
            <a:spLocks noGrp="1"/>
          </p:cNvSpPr>
          <p:nvPr>
            <p:ph type="title"/>
          </p:nvPr>
        </p:nvSpPr>
        <p:spPr bwMode="gray">
          <a:xfrm>
            <a:off x="359999" y="1753555"/>
            <a:ext cx="8431576" cy="2756533"/>
          </a:xfrm>
        </p:spPr>
        <p:txBody>
          <a:bodyPr anchor="t" anchorCtr="0"/>
          <a:lstStyle>
            <a:lvl1pPr>
              <a:lnSpc>
                <a:spcPct val="80000"/>
              </a:lnSpc>
              <a:defRPr sz="9000" b="0">
                <a:solidFill>
                  <a:schemeClr val="bg1"/>
                </a:solidFill>
              </a:defRPr>
            </a:lvl1pPr>
          </a:lstStyle>
          <a:p>
            <a:r>
              <a:rPr lang="en-US"/>
              <a:t>Click to edit Master title style</a:t>
            </a:r>
            <a:endParaRPr lang="en-GB" dirty="0"/>
          </a:p>
        </p:txBody>
      </p:sp>
      <p:grpSp>
        <p:nvGrpSpPr>
          <p:cNvPr id="3" name="Group 2">
            <a:extLst>
              <a:ext uri="{FF2B5EF4-FFF2-40B4-BE49-F238E27FC236}">
                <a16:creationId xmlns:a16="http://schemas.microsoft.com/office/drawing/2014/main" id="{B0020EA3-226E-4218-AA72-74DCF5FAD53B}"/>
              </a:ext>
            </a:extLst>
          </p:cNvPr>
          <p:cNvGrpSpPr/>
          <p:nvPr userDrawn="1"/>
        </p:nvGrpSpPr>
        <p:grpSpPr>
          <a:xfrm>
            <a:off x="5666400" y="1665898"/>
            <a:ext cx="3477600" cy="3477602"/>
            <a:chOff x="5666400" y="1665898"/>
            <a:chExt cx="3477600" cy="3477602"/>
          </a:xfrm>
        </p:grpSpPr>
        <p:sp>
          <p:nvSpPr>
            <p:cNvPr id="15" name="Right Triangle 14">
              <a:extLst>
                <a:ext uri="{FF2B5EF4-FFF2-40B4-BE49-F238E27FC236}">
                  <a16:creationId xmlns:a16="http://schemas.microsoft.com/office/drawing/2014/main" id="{7A0C16CC-2633-4079-93F6-648C429A161F}"/>
                </a:ext>
              </a:extLst>
            </p:cNvPr>
            <p:cNvSpPr>
              <a:spLocks noChangeAspect="1"/>
            </p:cNvSpPr>
            <p:nvPr userDrawn="1"/>
          </p:nvSpPr>
          <p:spPr>
            <a:xfrm rot="5400000" flipH="1" flipV="1">
              <a:off x="5666399" y="1665899"/>
              <a:ext cx="3477602" cy="3477600"/>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sp>
          <p:nvSpPr>
            <p:cNvPr id="17" name="Right Triangle 16">
              <a:extLst>
                <a:ext uri="{FF2B5EF4-FFF2-40B4-BE49-F238E27FC236}">
                  <a16:creationId xmlns:a16="http://schemas.microsoft.com/office/drawing/2014/main" id="{C57195F0-8ED9-4A66-8585-BC1AD55DAB6D}"/>
                </a:ext>
              </a:extLst>
            </p:cNvPr>
            <p:cNvSpPr>
              <a:spLocks noChangeAspect="1"/>
            </p:cNvSpPr>
            <p:nvPr userDrawn="1"/>
          </p:nvSpPr>
          <p:spPr>
            <a:xfrm rot="5400000" flipH="1" flipV="1">
              <a:off x="6825599" y="2825099"/>
              <a:ext cx="2318401" cy="2318400"/>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sp>
          <p:nvSpPr>
            <p:cNvPr id="16" name="Right Triangle 15">
              <a:extLst>
                <a:ext uri="{FF2B5EF4-FFF2-40B4-BE49-F238E27FC236}">
                  <a16:creationId xmlns:a16="http://schemas.microsoft.com/office/drawing/2014/main" id="{2F35587B-8EAA-4475-A7BA-44D09903E705}"/>
                </a:ext>
              </a:extLst>
            </p:cNvPr>
            <p:cNvSpPr>
              <a:spLocks noChangeAspect="1"/>
            </p:cNvSpPr>
            <p:nvPr userDrawn="1"/>
          </p:nvSpPr>
          <p:spPr>
            <a:xfrm rot="5400000" flipH="1" flipV="1">
              <a:off x="7984799" y="3984299"/>
              <a:ext cx="1159201" cy="11592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grpSp>
      <p:pic>
        <p:nvPicPr>
          <p:cNvPr id="19" name="Picture 18">
            <a:extLst>
              <a:ext uri="{FF2B5EF4-FFF2-40B4-BE49-F238E27FC236}">
                <a16:creationId xmlns:a16="http://schemas.microsoft.com/office/drawing/2014/main" id="{982924C7-A34E-4CD0-A6AF-E5FFB5BE04B8}"/>
              </a:ext>
            </a:extLst>
          </p:cNvPr>
          <p:cNvPicPr>
            <a:picLocks noChangeAspect="1"/>
          </p:cNvPicPr>
          <p:nvPr userDrawn="1"/>
        </p:nvPicPr>
        <p:blipFill>
          <a:blip r:embed="rId2"/>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854128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Slide Number Placeholder 6"/>
          <p:cNvSpPr>
            <a:spLocks noGrp="1"/>
          </p:cNvSpPr>
          <p:nvPr>
            <p:ph type="sldNum" sz="quarter" idx="10"/>
          </p:nvPr>
        </p:nvSpPr>
        <p:spPr/>
        <p:txBody>
          <a:bodyPr/>
          <a:lstStyle/>
          <a:p>
            <a:pPr>
              <a:defRPr/>
            </a:pPr>
            <a:fld id="{537E2E77-CED1-4E84-91C2-4E0176ECD4FC}" type="slidenum">
              <a:rPr lang="nl-NL" smtClean="0"/>
              <a:pPr>
                <a:defRPr/>
              </a:pPr>
              <a:t>‹#›</a:t>
            </a:fld>
            <a:endParaRPr lang="nl-NL"/>
          </a:p>
        </p:txBody>
      </p:sp>
      <p:sp>
        <p:nvSpPr>
          <p:cNvPr id="8" name="Footer Placeholder 7"/>
          <p:cNvSpPr>
            <a:spLocks noGrp="1"/>
          </p:cNvSpPr>
          <p:nvPr>
            <p:ph type="ftr" sz="quarter" idx="11"/>
          </p:nvPr>
        </p:nvSpPr>
        <p:spPr>
          <a:xfrm>
            <a:off x="4649376" y="4948367"/>
            <a:ext cx="4130339" cy="154800"/>
          </a:xfrm>
        </p:spPr>
        <p:txBody>
          <a:bodyPr/>
          <a:lstStyle/>
          <a:p>
            <a:r>
              <a:rPr lang="nl-NL"/>
              <a:t>Decorative Paints MALAYSIA | Country KO 2017 | February 2017</a:t>
            </a:r>
          </a:p>
        </p:txBody>
      </p:sp>
      <p:sp>
        <p:nvSpPr>
          <p:cNvPr id="13" name="Text Placeholder 10"/>
          <p:cNvSpPr>
            <a:spLocks noGrp="1"/>
          </p:cNvSpPr>
          <p:nvPr>
            <p:ph type="body" sz="quarter" idx="12"/>
          </p:nvPr>
        </p:nvSpPr>
        <p:spPr>
          <a:xfrm>
            <a:off x="360000" y="1200108"/>
            <a:ext cx="8424000" cy="3456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0"/>
          <p:cNvSpPr>
            <a:spLocks noGrp="1"/>
          </p:cNvSpPr>
          <p:nvPr>
            <p:ph type="body" sz="quarter" idx="16" hasCustomPrompt="1"/>
          </p:nvPr>
        </p:nvSpPr>
        <p:spPr>
          <a:xfrm>
            <a:off x="360000" y="4875683"/>
            <a:ext cx="4145376" cy="184666"/>
          </a:xfrm>
        </p:spPr>
        <p:txBody>
          <a:bodyPr anchor="b" anchorCtr="0">
            <a:noAutofit/>
          </a:bodyPr>
          <a:lstStyle>
            <a:lvl1pPr>
              <a:spcBef>
                <a:spcPts val="0"/>
              </a:spcBef>
              <a:spcAft>
                <a:spcPts val="0"/>
              </a:spcAft>
              <a:tabLst>
                <a:tab pos="135731" algn="l"/>
              </a:tabLst>
              <a:defRPr sz="6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a:t>Click to edit Source text styles Arial Regular 8pt</a:t>
            </a:r>
          </a:p>
        </p:txBody>
      </p:sp>
    </p:spTree>
    <p:extLst>
      <p:ext uri="{BB962C8B-B14F-4D97-AF65-F5344CB8AC3E}">
        <p14:creationId xmlns:p14="http://schemas.microsoft.com/office/powerpoint/2010/main" val="1016154208"/>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ingle speaker">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50733CC7-C8BC-48A6-914D-2279C3CA9242}"/>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45" name="Rechthoek 1"/>
          <p:cNvSpPr/>
          <p:nvPr/>
        </p:nvSpPr>
        <p:spPr bwMode="gray">
          <a:xfrm>
            <a:off x="352425" y="1563688"/>
            <a:ext cx="8439150" cy="176944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nl-NL" dirty="0" err="1">
              <a:solidFill>
                <a:srgbClr val="FFFFFF"/>
              </a:solidFill>
            </a:endParaRPr>
          </a:p>
        </p:txBody>
      </p:sp>
      <p:sp>
        <p:nvSpPr>
          <p:cNvPr id="39" name="Rectangle 38"/>
          <p:cNvSpPr/>
          <p:nvPr/>
        </p:nvSpPr>
        <p:spPr bwMode="gray">
          <a:xfrm>
            <a:off x="6476283" y="1563688"/>
            <a:ext cx="2315292" cy="1769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pic>
        <p:nvPicPr>
          <p:cNvPr id="43" name="Picture 42" descr="Portret.png"/>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6996160" y="2057596"/>
            <a:ext cx="1275539" cy="1275539"/>
          </a:xfrm>
          <a:prstGeom prst="rect">
            <a:avLst/>
          </a:prstGeom>
        </p:spPr>
      </p:pic>
      <p:graphicFrame>
        <p:nvGraphicFramePr>
          <p:cNvPr id="37" name="Object 3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357" imgH="357" progId="TCLayout.ActiveDocument.1">
                  <p:embed/>
                </p:oleObj>
              </mc:Choice>
              <mc:Fallback>
                <p:oleObj name="think-cell Slide" r:id="rId4" imgW="357" imgH="357" progId="TCLayout.ActiveDocument.1">
                  <p:embed/>
                  <p:pic>
                    <p:nvPicPr>
                      <p:cNvPr id="37" name="Object 3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Title 52"/>
          <p:cNvSpPr>
            <a:spLocks noGrp="1"/>
          </p:cNvSpPr>
          <p:nvPr>
            <p:ph type="title" hasCustomPrompt="1"/>
          </p:nvPr>
        </p:nvSpPr>
        <p:spPr bwMode="gray">
          <a:xfrm>
            <a:off x="352425" y="1563688"/>
            <a:ext cx="6123858" cy="1769447"/>
          </a:xfrm>
        </p:spPr>
        <p:txBody>
          <a:bodyPr lIns="298800" tIns="118800" rIns="118800" bIns="93600" anchor="t" anchorCtr="0">
            <a:noAutofit/>
          </a:bodyPr>
          <a:lstStyle>
            <a:lvl1pPr>
              <a:lnSpc>
                <a:spcPct val="90000"/>
              </a:lnSpc>
              <a:defRPr sz="4000" b="0">
                <a:solidFill>
                  <a:schemeClr val="bg1"/>
                </a:solidFill>
                <a:latin typeface="+mj-lt"/>
              </a:defRPr>
            </a:lvl1pPr>
          </a:lstStyle>
          <a:p>
            <a:r>
              <a:rPr lang="en-US" dirty="0"/>
              <a:t>Click to edit </a:t>
            </a:r>
            <a:br>
              <a:rPr lang="en-US" dirty="0"/>
            </a:br>
            <a:r>
              <a:rPr lang="en-US" dirty="0"/>
              <a:t>Master </a:t>
            </a:r>
            <a:r>
              <a:rPr lang="en-US"/>
              <a:t>title style</a:t>
            </a:r>
            <a:endParaRPr lang="en-US" dirty="0"/>
          </a:p>
        </p:txBody>
      </p:sp>
      <p:sp>
        <p:nvSpPr>
          <p:cNvPr id="4" name="Picture Placeholder 3"/>
          <p:cNvSpPr>
            <a:spLocks noGrp="1"/>
          </p:cNvSpPr>
          <p:nvPr>
            <p:ph type="pic" sz="quarter" idx="17" hasCustomPrompt="1"/>
          </p:nvPr>
        </p:nvSpPr>
        <p:spPr bwMode="gray">
          <a:xfrm>
            <a:off x="6476283" y="1563688"/>
            <a:ext cx="2315292" cy="1769447"/>
          </a:xfrm>
        </p:spPr>
        <p:txBody>
          <a:bodyPr lIns="0" tIns="216000" rIns="0"/>
          <a:lstStyle>
            <a:lvl1pPr algn="ctr">
              <a:defRPr sz="1200" baseline="0">
                <a:solidFill>
                  <a:srgbClr val="B7B9BA"/>
                </a:solidFill>
              </a:defRPr>
            </a:lvl1pPr>
          </a:lstStyle>
          <a:p>
            <a:r>
              <a:rPr lang="nl-NL"/>
              <a:t>Placeholder photo speaker</a:t>
            </a:r>
            <a:endParaRPr lang="en-GB"/>
          </a:p>
        </p:txBody>
      </p:sp>
      <p:sp>
        <p:nvSpPr>
          <p:cNvPr id="2" name="Footer Placeholder 1"/>
          <p:cNvSpPr>
            <a:spLocks noGrp="1"/>
          </p:cNvSpPr>
          <p:nvPr>
            <p:ph type="ftr" sz="quarter" idx="18"/>
          </p:nvPr>
        </p:nvSpPr>
        <p:spPr bwMode="gray"/>
        <p:txBody>
          <a:bodyPr/>
          <a:lstStyle>
            <a:lvl1pPr>
              <a:defRPr>
                <a:solidFill>
                  <a:schemeClr val="bg1"/>
                </a:solidFill>
              </a:defRPr>
            </a:lvl1pPr>
          </a:lstStyle>
          <a:p>
            <a:r>
              <a:rPr lang="en-GB"/>
              <a:t>Business unit | Footer</a:t>
            </a:r>
            <a:endParaRPr lang="en-GB" dirty="0"/>
          </a:p>
        </p:txBody>
      </p:sp>
      <p:sp>
        <p:nvSpPr>
          <p:cNvPr id="3" name="Slide Number Placeholder 2"/>
          <p:cNvSpPr>
            <a:spLocks noGrp="1"/>
          </p:cNvSpPr>
          <p:nvPr>
            <p:ph type="sldNum" sz="quarter" idx="19"/>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pic>
        <p:nvPicPr>
          <p:cNvPr id="22" name="Picture 21">
            <a:extLst>
              <a:ext uri="{FF2B5EF4-FFF2-40B4-BE49-F238E27FC236}">
                <a16:creationId xmlns:a16="http://schemas.microsoft.com/office/drawing/2014/main" id="{22FA5598-6268-4E02-9320-E25D1831B254}"/>
              </a:ext>
            </a:extLst>
          </p:cNvPr>
          <p:cNvPicPr>
            <a:picLocks noChangeAspect="1"/>
          </p:cNvPicPr>
          <p:nvPr userDrawn="1"/>
        </p:nvPicPr>
        <p:blipFill>
          <a:blip r:embed="rId6"/>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59550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Multi speakers">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B2CA1A4F-93FF-4441-BD9E-198187015F29}"/>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aphicFrame>
        <p:nvGraphicFramePr>
          <p:cNvPr id="37" name="Object 3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7" name="Object 3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 name="Picture Placeholder 3"/>
          <p:cNvSpPr>
            <a:spLocks noGrp="1"/>
          </p:cNvSpPr>
          <p:nvPr>
            <p:ph type="pic" sz="quarter" idx="17" hasCustomPrompt="1"/>
          </p:nvPr>
        </p:nvSpPr>
        <p:spPr bwMode="gray">
          <a:xfrm>
            <a:off x="745441" y="885825"/>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6" name="Text Placeholder 5"/>
          <p:cNvSpPr>
            <a:spLocks noGrp="1"/>
          </p:cNvSpPr>
          <p:nvPr>
            <p:ph type="body" sz="quarter" idx="18" hasCustomPrompt="1"/>
          </p:nvPr>
        </p:nvSpPr>
        <p:spPr bwMode="gray">
          <a:xfrm>
            <a:off x="352425"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77" name="Picture Placeholder 3"/>
          <p:cNvSpPr>
            <a:spLocks noGrp="1"/>
          </p:cNvSpPr>
          <p:nvPr>
            <p:ph type="pic" sz="quarter" idx="19" hasCustomPrompt="1"/>
          </p:nvPr>
        </p:nvSpPr>
        <p:spPr bwMode="gray">
          <a:xfrm>
            <a:off x="2898364" y="885825"/>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78" name="Text Placeholder 5"/>
          <p:cNvSpPr>
            <a:spLocks noGrp="1"/>
          </p:cNvSpPr>
          <p:nvPr>
            <p:ph type="body" sz="quarter" idx="20" hasCustomPrompt="1"/>
          </p:nvPr>
        </p:nvSpPr>
        <p:spPr bwMode="gray">
          <a:xfrm>
            <a:off x="2505348"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79" name="Picture Placeholder 3"/>
          <p:cNvSpPr>
            <a:spLocks noGrp="1"/>
          </p:cNvSpPr>
          <p:nvPr>
            <p:ph type="pic" sz="quarter" idx="21" hasCustomPrompt="1"/>
          </p:nvPr>
        </p:nvSpPr>
        <p:spPr bwMode="gray">
          <a:xfrm>
            <a:off x="5051287" y="885825"/>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80" name="Text Placeholder 5"/>
          <p:cNvSpPr>
            <a:spLocks noGrp="1"/>
          </p:cNvSpPr>
          <p:nvPr>
            <p:ph type="body" sz="quarter" idx="22" hasCustomPrompt="1"/>
          </p:nvPr>
        </p:nvSpPr>
        <p:spPr bwMode="gray">
          <a:xfrm>
            <a:off x="4658271"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81" name="Picture Placeholder 3"/>
          <p:cNvSpPr>
            <a:spLocks noGrp="1"/>
          </p:cNvSpPr>
          <p:nvPr>
            <p:ph type="pic" sz="quarter" idx="23" hasCustomPrompt="1"/>
          </p:nvPr>
        </p:nvSpPr>
        <p:spPr bwMode="gray">
          <a:xfrm>
            <a:off x="7204209" y="885825"/>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82" name="Text Placeholder 5"/>
          <p:cNvSpPr>
            <a:spLocks noGrp="1"/>
          </p:cNvSpPr>
          <p:nvPr>
            <p:ph type="body" sz="quarter" idx="24" hasCustomPrompt="1"/>
          </p:nvPr>
        </p:nvSpPr>
        <p:spPr bwMode="gray">
          <a:xfrm>
            <a:off x="6811193"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0" name="Picture Placeholder 3"/>
          <p:cNvSpPr>
            <a:spLocks noGrp="1"/>
          </p:cNvSpPr>
          <p:nvPr>
            <p:ph type="pic" sz="quarter" idx="25" hasCustomPrompt="1"/>
          </p:nvPr>
        </p:nvSpPr>
        <p:spPr bwMode="gray">
          <a:xfrm>
            <a:off x="745441" y="2781428"/>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111" name="Text Placeholder 5"/>
          <p:cNvSpPr>
            <a:spLocks noGrp="1"/>
          </p:cNvSpPr>
          <p:nvPr>
            <p:ph type="body" sz="quarter" idx="26" hasCustomPrompt="1"/>
          </p:nvPr>
        </p:nvSpPr>
        <p:spPr bwMode="gray">
          <a:xfrm>
            <a:off x="352425" y="4188395"/>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2" name="Picture Placeholder 3"/>
          <p:cNvSpPr>
            <a:spLocks noGrp="1"/>
          </p:cNvSpPr>
          <p:nvPr>
            <p:ph type="pic" sz="quarter" idx="27" hasCustomPrompt="1"/>
          </p:nvPr>
        </p:nvSpPr>
        <p:spPr bwMode="gray">
          <a:xfrm>
            <a:off x="2898364" y="2781428"/>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113" name="Text Placeholder 5"/>
          <p:cNvSpPr>
            <a:spLocks noGrp="1"/>
          </p:cNvSpPr>
          <p:nvPr>
            <p:ph type="body" sz="quarter" idx="28" hasCustomPrompt="1"/>
          </p:nvPr>
        </p:nvSpPr>
        <p:spPr bwMode="gray">
          <a:xfrm>
            <a:off x="2505348" y="4188394"/>
            <a:ext cx="1974032" cy="432000"/>
          </a:xfrm>
        </p:spPr>
        <p:txBody>
          <a:bodyPr bIns="72000">
            <a:noAutofit/>
          </a:bodyPr>
          <a:lstStyle>
            <a:lvl1pPr algn="ctr">
              <a:spcBef>
                <a:spcPts val="0"/>
              </a:spcBef>
              <a:spcAft>
                <a:spcPts val="0"/>
              </a:spcAft>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4" name="Picture Placeholder 3"/>
          <p:cNvSpPr>
            <a:spLocks noGrp="1"/>
          </p:cNvSpPr>
          <p:nvPr>
            <p:ph type="pic" sz="quarter" idx="29" hasCustomPrompt="1"/>
          </p:nvPr>
        </p:nvSpPr>
        <p:spPr bwMode="gray">
          <a:xfrm>
            <a:off x="5051287" y="2781428"/>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115" name="Text Placeholder 5"/>
          <p:cNvSpPr>
            <a:spLocks noGrp="1"/>
          </p:cNvSpPr>
          <p:nvPr>
            <p:ph type="body" sz="quarter" idx="30" hasCustomPrompt="1"/>
          </p:nvPr>
        </p:nvSpPr>
        <p:spPr bwMode="gray">
          <a:xfrm>
            <a:off x="4658271" y="4188395"/>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6" name="Picture Placeholder 3"/>
          <p:cNvSpPr>
            <a:spLocks noGrp="1"/>
          </p:cNvSpPr>
          <p:nvPr>
            <p:ph type="pic" sz="quarter" idx="31" hasCustomPrompt="1"/>
          </p:nvPr>
        </p:nvSpPr>
        <p:spPr bwMode="gray">
          <a:xfrm>
            <a:off x="7204209" y="2781428"/>
            <a:ext cx="1188000" cy="1368000"/>
          </a:xfrm>
          <a:solidFill>
            <a:srgbClr val="FFFFFF"/>
          </a:solidFill>
        </p:spPr>
        <p:txBody>
          <a:bodyPr lIns="0" tIns="216000" rIns="0"/>
          <a:lstStyle>
            <a:lvl1pPr algn="ctr">
              <a:defRPr sz="1200" baseline="0">
                <a:solidFill>
                  <a:srgbClr val="B7B9BA"/>
                </a:solidFill>
              </a:defRPr>
            </a:lvl1pPr>
          </a:lstStyle>
          <a:p>
            <a:r>
              <a:rPr lang="nl-NL"/>
              <a:t>Placeholder photo speaker</a:t>
            </a:r>
            <a:endParaRPr lang="en-GB"/>
          </a:p>
        </p:txBody>
      </p:sp>
      <p:sp>
        <p:nvSpPr>
          <p:cNvPr id="117" name="Text Placeholder 5"/>
          <p:cNvSpPr>
            <a:spLocks noGrp="1"/>
          </p:cNvSpPr>
          <p:nvPr>
            <p:ph type="body" sz="quarter" idx="32" hasCustomPrompt="1"/>
          </p:nvPr>
        </p:nvSpPr>
        <p:spPr bwMode="gray">
          <a:xfrm>
            <a:off x="6811193" y="4188395"/>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8" name="Footer Placeholder 17"/>
          <p:cNvSpPr>
            <a:spLocks noGrp="1"/>
          </p:cNvSpPr>
          <p:nvPr>
            <p:ph type="ftr" sz="quarter" idx="33"/>
          </p:nvPr>
        </p:nvSpPr>
        <p:spPr bwMode="gray"/>
        <p:txBody>
          <a:bodyPr/>
          <a:lstStyle>
            <a:lvl1pPr>
              <a:defRPr>
                <a:solidFill>
                  <a:schemeClr val="bg1"/>
                </a:solidFill>
              </a:defRPr>
            </a:lvl1pPr>
          </a:lstStyle>
          <a:p>
            <a:r>
              <a:rPr lang="en-GB"/>
              <a:t>Business unit | Footer</a:t>
            </a:r>
            <a:endParaRPr lang="en-GB" dirty="0"/>
          </a:p>
        </p:txBody>
      </p:sp>
      <p:sp>
        <p:nvSpPr>
          <p:cNvPr id="19" name="Slide Number Placeholder 18"/>
          <p:cNvSpPr>
            <a:spLocks noGrp="1"/>
          </p:cNvSpPr>
          <p:nvPr>
            <p:ph type="sldNum" sz="quarter" idx="34"/>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pic>
        <p:nvPicPr>
          <p:cNvPr id="33" name="Picture 32">
            <a:extLst>
              <a:ext uri="{FF2B5EF4-FFF2-40B4-BE49-F238E27FC236}">
                <a16:creationId xmlns:a16="http://schemas.microsoft.com/office/drawing/2014/main" id="{63ADF2C3-00B0-4FBD-9139-05547B8F79C9}"/>
              </a:ext>
            </a:extLst>
          </p:cNvPr>
          <p:cNvPicPr>
            <a:picLocks noChangeAspect="1"/>
          </p:cNvPicPr>
          <p:nvPr userDrawn="1"/>
        </p:nvPicPr>
        <p:blipFill>
          <a:blip r:embed="rId5"/>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2300972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Slide Option 1">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D1D8099E-7306-4550-AE5C-175997108AC2}"/>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83" name="Text Placeholder 82"/>
          <p:cNvSpPr>
            <a:spLocks noGrp="1"/>
          </p:cNvSpPr>
          <p:nvPr>
            <p:ph type="body" sz="quarter" idx="25"/>
          </p:nvPr>
        </p:nvSpPr>
        <p:spPr bwMode="gray">
          <a:xfrm>
            <a:off x="358776" y="3896360"/>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4" name="Text Placeholder 93"/>
          <p:cNvSpPr>
            <a:spLocks noGrp="1"/>
          </p:cNvSpPr>
          <p:nvPr>
            <p:ph type="body" sz="quarter" idx="31" hasCustomPrompt="1"/>
          </p:nvPr>
        </p:nvSpPr>
        <p:spPr bwMode="gray">
          <a:xfrm>
            <a:off x="352426" y="3896360"/>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80" name="Text Placeholder 79"/>
          <p:cNvSpPr>
            <a:spLocks noGrp="1"/>
          </p:cNvSpPr>
          <p:nvPr>
            <p:ph type="body" sz="quarter" idx="23"/>
          </p:nvPr>
        </p:nvSpPr>
        <p:spPr bwMode="gray">
          <a:xfrm>
            <a:off x="358776" y="3200133"/>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3" name="Text Placeholder 92"/>
          <p:cNvSpPr>
            <a:spLocks noGrp="1"/>
          </p:cNvSpPr>
          <p:nvPr>
            <p:ph type="body" sz="quarter" idx="30" hasCustomPrompt="1"/>
          </p:nvPr>
        </p:nvSpPr>
        <p:spPr bwMode="gray">
          <a:xfrm>
            <a:off x="352426" y="3200133"/>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77" name="Text Placeholder 76"/>
          <p:cNvSpPr>
            <a:spLocks noGrp="1"/>
          </p:cNvSpPr>
          <p:nvPr>
            <p:ph type="body" sz="quarter" idx="21"/>
          </p:nvPr>
        </p:nvSpPr>
        <p:spPr bwMode="gray">
          <a:xfrm>
            <a:off x="358776" y="2503906"/>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2" name="Text Placeholder 91"/>
          <p:cNvSpPr>
            <a:spLocks noGrp="1"/>
          </p:cNvSpPr>
          <p:nvPr>
            <p:ph type="body" sz="quarter" idx="29" hasCustomPrompt="1"/>
          </p:nvPr>
        </p:nvSpPr>
        <p:spPr bwMode="gray">
          <a:xfrm>
            <a:off x="352426" y="2503906"/>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74" name="Text Placeholder 73"/>
          <p:cNvSpPr>
            <a:spLocks noGrp="1"/>
          </p:cNvSpPr>
          <p:nvPr>
            <p:ph type="body" sz="quarter" idx="19"/>
          </p:nvPr>
        </p:nvSpPr>
        <p:spPr bwMode="gray">
          <a:xfrm>
            <a:off x="358776" y="1807679"/>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1" name="Text Placeholder 90"/>
          <p:cNvSpPr>
            <a:spLocks noGrp="1"/>
          </p:cNvSpPr>
          <p:nvPr>
            <p:ph type="body" sz="quarter" idx="28" hasCustomPrompt="1"/>
          </p:nvPr>
        </p:nvSpPr>
        <p:spPr bwMode="gray">
          <a:xfrm>
            <a:off x="352426" y="1807679"/>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41" name="Text Placeholder 40"/>
          <p:cNvSpPr>
            <a:spLocks noGrp="1"/>
          </p:cNvSpPr>
          <p:nvPr>
            <p:ph type="body" sz="quarter" idx="18"/>
          </p:nvPr>
        </p:nvSpPr>
        <p:spPr bwMode="gray">
          <a:xfrm>
            <a:off x="358776" y="1111452"/>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graphicFrame>
        <p:nvGraphicFramePr>
          <p:cNvPr id="32" name="Object 3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2" name="Object 3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 name="Text Placeholder 88"/>
          <p:cNvSpPr>
            <a:spLocks noGrp="1"/>
          </p:cNvSpPr>
          <p:nvPr>
            <p:ph type="body" sz="quarter" idx="27" hasCustomPrompt="1"/>
          </p:nvPr>
        </p:nvSpPr>
        <p:spPr bwMode="gray">
          <a:xfrm>
            <a:off x="352426" y="1111452"/>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39" name="Picture Placeholder 38"/>
          <p:cNvSpPr>
            <a:spLocks noGrp="1"/>
          </p:cNvSpPr>
          <p:nvPr>
            <p:ph type="pic" sz="quarter" idx="17" hasCustomPrompt="1"/>
          </p:nvPr>
        </p:nvSpPr>
        <p:spPr bwMode="gray">
          <a:xfrm>
            <a:off x="915953" y="1207720"/>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76" name="Picture Placeholder 75"/>
          <p:cNvSpPr>
            <a:spLocks noGrp="1"/>
          </p:cNvSpPr>
          <p:nvPr>
            <p:ph type="pic" sz="quarter" idx="20" hasCustomPrompt="1"/>
          </p:nvPr>
        </p:nvSpPr>
        <p:spPr bwMode="gray">
          <a:xfrm>
            <a:off x="915953" y="1903947"/>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79" name="Picture Placeholder 78"/>
          <p:cNvSpPr>
            <a:spLocks noGrp="1"/>
          </p:cNvSpPr>
          <p:nvPr>
            <p:ph type="pic" sz="quarter" idx="22" hasCustomPrompt="1"/>
          </p:nvPr>
        </p:nvSpPr>
        <p:spPr bwMode="gray">
          <a:xfrm>
            <a:off x="915953" y="2600174"/>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82" name="Picture Placeholder 81"/>
          <p:cNvSpPr>
            <a:spLocks noGrp="1"/>
          </p:cNvSpPr>
          <p:nvPr>
            <p:ph type="pic" sz="quarter" idx="24" hasCustomPrompt="1"/>
          </p:nvPr>
        </p:nvSpPr>
        <p:spPr bwMode="gray">
          <a:xfrm>
            <a:off x="915953" y="3296401"/>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85" name="Picture Placeholder 84"/>
          <p:cNvSpPr>
            <a:spLocks noGrp="1"/>
          </p:cNvSpPr>
          <p:nvPr>
            <p:ph type="pic" sz="quarter" idx="26" hasCustomPrompt="1"/>
          </p:nvPr>
        </p:nvSpPr>
        <p:spPr bwMode="gray">
          <a:xfrm>
            <a:off x="915953" y="3992628"/>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endParaRPr lang="en-GB"/>
          </a:p>
        </p:txBody>
      </p:sp>
      <p:sp>
        <p:nvSpPr>
          <p:cNvPr id="4" name="Footer Placeholder 3"/>
          <p:cNvSpPr>
            <a:spLocks noGrp="1"/>
          </p:cNvSpPr>
          <p:nvPr>
            <p:ph type="ftr" sz="quarter" idx="32"/>
          </p:nvPr>
        </p:nvSpPr>
        <p:spPr bwMode="gray"/>
        <p:txBody>
          <a:bodyPr/>
          <a:lstStyle>
            <a:lvl1pPr>
              <a:defRPr>
                <a:solidFill>
                  <a:schemeClr val="bg1"/>
                </a:solidFill>
              </a:defRPr>
            </a:lvl1pPr>
          </a:lstStyle>
          <a:p>
            <a:r>
              <a:rPr lang="en-US"/>
              <a:t>Business unit | Footer</a:t>
            </a:r>
            <a:endParaRPr lang="en-US" dirty="0"/>
          </a:p>
        </p:txBody>
      </p:sp>
      <p:sp>
        <p:nvSpPr>
          <p:cNvPr id="5" name="Slide Number Placeholder 4"/>
          <p:cNvSpPr>
            <a:spLocks noGrp="1"/>
          </p:cNvSpPr>
          <p:nvPr>
            <p:ph type="sldNum" sz="quarter" idx="33"/>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pic>
        <p:nvPicPr>
          <p:cNvPr id="47" name="Picture 46">
            <a:extLst>
              <a:ext uri="{FF2B5EF4-FFF2-40B4-BE49-F238E27FC236}">
                <a16:creationId xmlns:a16="http://schemas.microsoft.com/office/drawing/2014/main" id="{977BD3CF-AC2B-4C76-817C-442399EEA193}"/>
              </a:ext>
            </a:extLst>
          </p:cNvPr>
          <p:cNvPicPr>
            <a:picLocks noChangeAspect="1"/>
          </p:cNvPicPr>
          <p:nvPr userDrawn="1"/>
        </p:nvPicPr>
        <p:blipFill>
          <a:blip r:embed="rId5"/>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4025499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Slide Option 3">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DB2116A9-0496-4E1A-A495-093BAF5935CB}"/>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41" name="Text Placeholder 40"/>
          <p:cNvSpPr>
            <a:spLocks noGrp="1"/>
          </p:cNvSpPr>
          <p:nvPr>
            <p:ph type="body" sz="quarter" idx="18"/>
          </p:nvPr>
        </p:nvSpPr>
        <p:spPr bwMode="gray">
          <a:xfrm>
            <a:off x="358776" y="1111452"/>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graphicFrame>
        <p:nvGraphicFramePr>
          <p:cNvPr id="32" name="Object 3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2" name="Object 3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 name="Text Placeholder 127"/>
          <p:cNvSpPr>
            <a:spLocks noGrp="1"/>
          </p:cNvSpPr>
          <p:nvPr>
            <p:ph type="body" sz="quarter" idx="27" hasCustomPrompt="1"/>
          </p:nvPr>
        </p:nvSpPr>
        <p:spPr bwMode="gray">
          <a:xfrm>
            <a:off x="358777" y="1111452"/>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39" name="Picture Placeholder 38"/>
          <p:cNvSpPr>
            <a:spLocks noGrp="1"/>
          </p:cNvSpPr>
          <p:nvPr>
            <p:ph type="pic" sz="quarter" idx="17" hasCustomPrompt="1"/>
          </p:nvPr>
        </p:nvSpPr>
        <p:spPr bwMode="gray">
          <a:xfrm>
            <a:off x="530987" y="1207720"/>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endParaRPr lang="en-GB"/>
          </a:p>
        </p:txBody>
      </p:sp>
      <p:sp>
        <p:nvSpPr>
          <p:cNvPr id="4" name="Footer Placeholder 3"/>
          <p:cNvSpPr>
            <a:spLocks noGrp="1"/>
          </p:cNvSpPr>
          <p:nvPr>
            <p:ph type="ftr" sz="quarter" idx="32"/>
          </p:nvPr>
        </p:nvSpPr>
        <p:spPr bwMode="gray"/>
        <p:txBody>
          <a:bodyPr/>
          <a:lstStyle>
            <a:lvl1pPr>
              <a:defRPr>
                <a:solidFill>
                  <a:schemeClr val="bg1"/>
                </a:solidFill>
              </a:defRPr>
            </a:lvl1pPr>
          </a:lstStyle>
          <a:p>
            <a:r>
              <a:rPr lang="en-US"/>
              <a:t>Business unit | Footer</a:t>
            </a:r>
            <a:endParaRPr lang="en-US" dirty="0"/>
          </a:p>
        </p:txBody>
      </p:sp>
      <p:sp>
        <p:nvSpPr>
          <p:cNvPr id="5" name="Slide Number Placeholder 4"/>
          <p:cNvSpPr>
            <a:spLocks noGrp="1"/>
          </p:cNvSpPr>
          <p:nvPr>
            <p:ph type="sldNum" sz="quarter" idx="33"/>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sp>
        <p:nvSpPr>
          <p:cNvPr id="186" name="Text Placeholder 73"/>
          <p:cNvSpPr>
            <a:spLocks noGrp="1"/>
          </p:cNvSpPr>
          <p:nvPr>
            <p:ph type="body" sz="quarter" idx="19"/>
          </p:nvPr>
        </p:nvSpPr>
        <p:spPr bwMode="gray">
          <a:xfrm>
            <a:off x="358776" y="1807679"/>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187" name="Text Placeholder 186"/>
          <p:cNvSpPr>
            <a:spLocks noGrp="1"/>
          </p:cNvSpPr>
          <p:nvPr>
            <p:ph type="body" sz="quarter" idx="28" hasCustomPrompt="1"/>
          </p:nvPr>
        </p:nvSpPr>
        <p:spPr bwMode="gray">
          <a:xfrm>
            <a:off x="358777" y="1807679"/>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188" name="Picture Placeholder 75"/>
          <p:cNvSpPr>
            <a:spLocks noGrp="1"/>
          </p:cNvSpPr>
          <p:nvPr>
            <p:ph type="pic" sz="quarter" idx="20" hasCustomPrompt="1"/>
          </p:nvPr>
        </p:nvSpPr>
        <p:spPr bwMode="gray">
          <a:xfrm>
            <a:off x="530987" y="1903947"/>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11" name="Text Placeholder 76"/>
          <p:cNvSpPr>
            <a:spLocks noGrp="1"/>
          </p:cNvSpPr>
          <p:nvPr>
            <p:ph type="body" sz="quarter" idx="21"/>
          </p:nvPr>
        </p:nvSpPr>
        <p:spPr bwMode="gray">
          <a:xfrm>
            <a:off x="358776" y="2503906"/>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212" name="Text Placeholder 211"/>
          <p:cNvSpPr>
            <a:spLocks noGrp="1"/>
          </p:cNvSpPr>
          <p:nvPr>
            <p:ph type="body" sz="quarter" idx="29" hasCustomPrompt="1"/>
          </p:nvPr>
        </p:nvSpPr>
        <p:spPr bwMode="gray">
          <a:xfrm>
            <a:off x="358777" y="2503906"/>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213" name="Picture Placeholder 78"/>
          <p:cNvSpPr>
            <a:spLocks noGrp="1"/>
          </p:cNvSpPr>
          <p:nvPr>
            <p:ph type="pic" sz="quarter" idx="22" hasCustomPrompt="1"/>
          </p:nvPr>
        </p:nvSpPr>
        <p:spPr bwMode="gray">
          <a:xfrm>
            <a:off x="530987" y="2600174"/>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33" name="Text Placeholder 79"/>
          <p:cNvSpPr>
            <a:spLocks noGrp="1"/>
          </p:cNvSpPr>
          <p:nvPr>
            <p:ph type="body" sz="quarter" idx="23"/>
          </p:nvPr>
        </p:nvSpPr>
        <p:spPr bwMode="gray">
          <a:xfrm>
            <a:off x="358776" y="3200133"/>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234" name="Text Placeholder 233"/>
          <p:cNvSpPr>
            <a:spLocks noGrp="1"/>
          </p:cNvSpPr>
          <p:nvPr>
            <p:ph type="body" sz="quarter" idx="30" hasCustomPrompt="1"/>
          </p:nvPr>
        </p:nvSpPr>
        <p:spPr bwMode="gray">
          <a:xfrm>
            <a:off x="358777" y="3200133"/>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235" name="Picture Placeholder 81"/>
          <p:cNvSpPr>
            <a:spLocks noGrp="1"/>
          </p:cNvSpPr>
          <p:nvPr>
            <p:ph type="pic" sz="quarter" idx="24" hasCustomPrompt="1"/>
          </p:nvPr>
        </p:nvSpPr>
        <p:spPr bwMode="gray">
          <a:xfrm>
            <a:off x="530987" y="3296401"/>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252" name="Text Placeholder 82"/>
          <p:cNvSpPr>
            <a:spLocks noGrp="1"/>
          </p:cNvSpPr>
          <p:nvPr>
            <p:ph type="body" sz="quarter" idx="25"/>
          </p:nvPr>
        </p:nvSpPr>
        <p:spPr bwMode="gray">
          <a:xfrm>
            <a:off x="358776" y="3896360"/>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253" name="Text Placeholder 252"/>
          <p:cNvSpPr>
            <a:spLocks noGrp="1"/>
          </p:cNvSpPr>
          <p:nvPr>
            <p:ph type="body" sz="quarter" idx="31" hasCustomPrompt="1"/>
          </p:nvPr>
        </p:nvSpPr>
        <p:spPr bwMode="gray">
          <a:xfrm>
            <a:off x="358777" y="3896360"/>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254" name="Picture Placeholder 84"/>
          <p:cNvSpPr>
            <a:spLocks noGrp="1"/>
          </p:cNvSpPr>
          <p:nvPr>
            <p:ph type="pic" sz="quarter" idx="26" hasCustomPrompt="1"/>
          </p:nvPr>
        </p:nvSpPr>
        <p:spPr bwMode="gray">
          <a:xfrm>
            <a:off x="530987" y="3992628"/>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48" name="Text Placeholder 40"/>
          <p:cNvSpPr>
            <a:spLocks noGrp="1"/>
          </p:cNvSpPr>
          <p:nvPr>
            <p:ph type="body" sz="quarter" idx="42"/>
          </p:nvPr>
        </p:nvSpPr>
        <p:spPr bwMode="gray">
          <a:xfrm>
            <a:off x="4648618" y="1111452"/>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49" name="Text Placeholder 278"/>
          <p:cNvSpPr>
            <a:spLocks noGrp="1"/>
          </p:cNvSpPr>
          <p:nvPr>
            <p:ph type="body" sz="quarter" idx="43" hasCustomPrompt="1"/>
          </p:nvPr>
        </p:nvSpPr>
        <p:spPr bwMode="gray">
          <a:xfrm>
            <a:off x="4649412" y="1111452"/>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50" name="Picture Placeholder 38"/>
          <p:cNvSpPr>
            <a:spLocks noGrp="1"/>
          </p:cNvSpPr>
          <p:nvPr>
            <p:ph type="pic" sz="quarter" idx="44" hasCustomPrompt="1"/>
          </p:nvPr>
        </p:nvSpPr>
        <p:spPr bwMode="gray">
          <a:xfrm>
            <a:off x="4821622" y="1207720"/>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1" name="Text Placeholder 73"/>
          <p:cNvSpPr>
            <a:spLocks noGrp="1"/>
          </p:cNvSpPr>
          <p:nvPr>
            <p:ph type="body" sz="quarter" idx="40"/>
          </p:nvPr>
        </p:nvSpPr>
        <p:spPr bwMode="gray">
          <a:xfrm>
            <a:off x="4648618" y="1807679"/>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52" name="Text Placeholder 291"/>
          <p:cNvSpPr>
            <a:spLocks noGrp="1"/>
          </p:cNvSpPr>
          <p:nvPr>
            <p:ph type="body" sz="quarter" idx="41" hasCustomPrompt="1"/>
          </p:nvPr>
        </p:nvSpPr>
        <p:spPr bwMode="gray">
          <a:xfrm>
            <a:off x="4649412" y="1807679"/>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53" name="Picture Placeholder 75"/>
          <p:cNvSpPr>
            <a:spLocks noGrp="1"/>
          </p:cNvSpPr>
          <p:nvPr>
            <p:ph type="pic" sz="quarter" idx="45" hasCustomPrompt="1"/>
          </p:nvPr>
        </p:nvSpPr>
        <p:spPr bwMode="gray">
          <a:xfrm>
            <a:off x="4821622" y="1903947"/>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4" name="Text Placeholder 76"/>
          <p:cNvSpPr>
            <a:spLocks noGrp="1"/>
          </p:cNvSpPr>
          <p:nvPr>
            <p:ph type="body" sz="quarter" idx="38"/>
          </p:nvPr>
        </p:nvSpPr>
        <p:spPr bwMode="gray">
          <a:xfrm>
            <a:off x="4648618" y="2503906"/>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55" name="Text Placeholder 301"/>
          <p:cNvSpPr>
            <a:spLocks noGrp="1"/>
          </p:cNvSpPr>
          <p:nvPr>
            <p:ph type="body" sz="quarter" idx="39" hasCustomPrompt="1"/>
          </p:nvPr>
        </p:nvSpPr>
        <p:spPr bwMode="gray">
          <a:xfrm>
            <a:off x="4649412" y="2503906"/>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56" name="Picture Placeholder 78"/>
          <p:cNvSpPr>
            <a:spLocks noGrp="1"/>
          </p:cNvSpPr>
          <p:nvPr>
            <p:ph type="pic" sz="quarter" idx="46" hasCustomPrompt="1"/>
          </p:nvPr>
        </p:nvSpPr>
        <p:spPr bwMode="gray">
          <a:xfrm>
            <a:off x="4821622" y="2600174"/>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7" name="Text Placeholder 79"/>
          <p:cNvSpPr>
            <a:spLocks noGrp="1"/>
          </p:cNvSpPr>
          <p:nvPr>
            <p:ph type="body" sz="quarter" idx="36"/>
          </p:nvPr>
        </p:nvSpPr>
        <p:spPr bwMode="gray">
          <a:xfrm>
            <a:off x="4648618" y="3200133"/>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59" name="Text Placeholder 308"/>
          <p:cNvSpPr>
            <a:spLocks noGrp="1"/>
          </p:cNvSpPr>
          <p:nvPr>
            <p:ph type="body" sz="quarter" idx="37" hasCustomPrompt="1"/>
          </p:nvPr>
        </p:nvSpPr>
        <p:spPr bwMode="gray">
          <a:xfrm>
            <a:off x="4649412" y="3200133"/>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60" name="Picture Placeholder 81"/>
          <p:cNvSpPr>
            <a:spLocks noGrp="1"/>
          </p:cNvSpPr>
          <p:nvPr>
            <p:ph type="pic" sz="quarter" idx="47" hasCustomPrompt="1"/>
          </p:nvPr>
        </p:nvSpPr>
        <p:spPr bwMode="gray">
          <a:xfrm>
            <a:off x="4821622" y="3296401"/>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61" name="Text Placeholder 82"/>
          <p:cNvSpPr>
            <a:spLocks noGrp="1"/>
          </p:cNvSpPr>
          <p:nvPr>
            <p:ph type="body" sz="quarter" idx="34"/>
          </p:nvPr>
        </p:nvSpPr>
        <p:spPr bwMode="gray">
          <a:xfrm>
            <a:off x="4648618" y="3896360"/>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62" name="Text Placeholder 312"/>
          <p:cNvSpPr>
            <a:spLocks noGrp="1"/>
          </p:cNvSpPr>
          <p:nvPr>
            <p:ph type="body" sz="quarter" idx="35" hasCustomPrompt="1"/>
          </p:nvPr>
        </p:nvSpPr>
        <p:spPr bwMode="gray">
          <a:xfrm>
            <a:off x="4649412" y="3896360"/>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63" name="Picture Placeholder 84"/>
          <p:cNvSpPr>
            <a:spLocks noGrp="1"/>
          </p:cNvSpPr>
          <p:nvPr>
            <p:ph type="pic" sz="quarter" idx="48" hasCustomPrompt="1"/>
          </p:nvPr>
        </p:nvSpPr>
        <p:spPr bwMode="gray">
          <a:xfrm>
            <a:off x="4821622" y="3992628"/>
            <a:ext cx="427072" cy="427072"/>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pic>
        <p:nvPicPr>
          <p:cNvPr id="58" name="Picture 57">
            <a:extLst>
              <a:ext uri="{FF2B5EF4-FFF2-40B4-BE49-F238E27FC236}">
                <a16:creationId xmlns:a16="http://schemas.microsoft.com/office/drawing/2014/main" id="{7F914DF9-1E14-43E7-8FCC-51510C235AFB}"/>
              </a:ext>
            </a:extLst>
          </p:cNvPr>
          <p:cNvPicPr>
            <a:picLocks noChangeAspect="1"/>
          </p:cNvPicPr>
          <p:nvPr userDrawn="1"/>
        </p:nvPicPr>
        <p:blipFill>
          <a:blip r:embed="rId5"/>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72420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ixed Content">
    <p:bg bwMode="gray">
      <p:bgRef idx="1001">
        <a:schemeClr val="bg1"/>
      </p:bgRef>
    </p:bg>
    <p:spTree>
      <p:nvGrpSpPr>
        <p:cNvPr id="1" name=""/>
        <p:cNvGrpSpPr/>
        <p:nvPr/>
      </p:nvGrpSpPr>
      <p:grpSpPr>
        <a:xfrm>
          <a:off x="0" y="0"/>
          <a:ext cx="0" cy="0"/>
          <a:chOff x="0" y="0"/>
          <a:chExt cx="0" cy="0"/>
        </a:xfrm>
      </p:grpSpPr>
      <p:sp>
        <p:nvSpPr>
          <p:cNvPr id="24" name="Picture Placeholder 13"/>
          <p:cNvSpPr>
            <a:spLocks noGrp="1"/>
          </p:cNvSpPr>
          <p:nvPr>
            <p:ph type="pic" sz="quarter" idx="18"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25"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37" name="Footer Placeholder 36"/>
          <p:cNvSpPr>
            <a:spLocks noGrp="1"/>
          </p:cNvSpPr>
          <p:nvPr>
            <p:ph type="ftr" sz="quarter" idx="19"/>
          </p:nvPr>
        </p:nvSpPr>
        <p:spPr bwMode="gray"/>
        <p:txBody>
          <a:bodyPr/>
          <a:lstStyle/>
          <a:p>
            <a:r>
              <a:rPr lang="en-US" noProof="0"/>
              <a:t>Business unit | Footer</a:t>
            </a:r>
            <a:endParaRPr lang="en-US" noProof="0" dirty="0"/>
          </a:p>
        </p:txBody>
      </p:sp>
      <p:sp>
        <p:nvSpPr>
          <p:cNvPr id="38" name="Slide Number Placeholder 37"/>
          <p:cNvSpPr>
            <a:spLocks noGrp="1"/>
          </p:cNvSpPr>
          <p:nvPr>
            <p:ph type="sldNum" sz="quarter" idx="20"/>
          </p:nvPr>
        </p:nvSpPr>
        <p:spPr bwMode="gray"/>
        <p:txBody>
          <a:bodyPr/>
          <a:lstStyle/>
          <a:p>
            <a:pPr>
              <a:defRPr/>
            </a:pPr>
            <a:fld id="{537E2E77-CED1-4E84-91C2-4E0176ECD4FC}" type="slidenum">
              <a:rPr lang="en-US" noProof="0" smtClean="0"/>
              <a:pPr>
                <a:defRPr/>
              </a:pPr>
              <a:t>‹#›</a:t>
            </a:fld>
            <a:endParaRPr lang="en-US" noProof="0" dirty="0"/>
          </a:p>
        </p:txBody>
      </p:sp>
      <p:sp>
        <p:nvSpPr>
          <p:cNvPr id="23" name="Content Placeholder 2"/>
          <p:cNvSpPr>
            <a:spLocks noGrp="1"/>
          </p:cNvSpPr>
          <p:nvPr>
            <p:ph idx="1"/>
          </p:nvPr>
        </p:nvSpPr>
        <p:spPr bwMode="gray">
          <a:xfrm>
            <a:off x="352426" y="974122"/>
            <a:ext cx="84384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0"/>
          <p:cNvSpPr>
            <a:spLocks noGrp="1"/>
          </p:cNvSpPr>
          <p:nvPr>
            <p:ph type="body" sz="quarter" idx="16" hasCustomPrompt="1"/>
          </p:nvPr>
        </p:nvSpPr>
        <p:spPr bwMode="gray">
          <a:xfrm>
            <a:off x="352426"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783601430"/>
      </p:ext>
    </p:extLst>
  </p:cSld>
  <p:clrMapOvr>
    <a:masterClrMapping/>
  </p:clrMapOvr>
  <p:extLst>
    <p:ext uri="{DCECCB84-F9BA-43D5-87BE-67443E8EF086}">
      <p15:sldGuideLst xmlns:p15="http://schemas.microsoft.com/office/powerpoint/2012/main">
        <p15:guide id="1" pos="5270" userDrawn="1">
          <p15:clr>
            <a:srgbClr val="FBAE40"/>
          </p15:clr>
        </p15:guide>
        <p15:guide id="2" pos="490" userDrawn="1">
          <p15:clr>
            <a:srgbClr val="FBAE40"/>
          </p15:clr>
        </p15:guide>
        <p15:guide id="3" orient="horz" pos="797" userDrawn="1">
          <p15:clr>
            <a:srgbClr val="FBAE40"/>
          </p15:clr>
        </p15:guide>
        <p15:guide id="4" orient="horz" pos="265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dirty="0"/>
          </a:p>
        </p:txBody>
      </p:sp>
      <p:sp>
        <p:nvSpPr>
          <p:cNvPr id="9" name="Footer Placeholder 8"/>
          <p:cNvSpPr>
            <a:spLocks noGrp="1"/>
          </p:cNvSpPr>
          <p:nvPr>
            <p:ph type="ftr" sz="quarter" idx="11"/>
          </p:nvPr>
        </p:nvSpPr>
        <p:spPr bwMode="gray"/>
        <p:txBody>
          <a:bodyPr/>
          <a:lstStyle/>
          <a:p>
            <a:r>
              <a:rPr lang="nl-NL"/>
              <a:t>Business unit | Footer</a:t>
            </a:r>
            <a:endParaRPr lang="nl-NL" dirty="0"/>
          </a:p>
        </p:txBody>
      </p:sp>
      <p:sp>
        <p:nvSpPr>
          <p:cNvPr id="17" name="Content Placeholder 16"/>
          <p:cNvSpPr>
            <a:spLocks noGrp="1"/>
          </p:cNvSpPr>
          <p:nvPr>
            <p:ph sz="quarter" idx="18"/>
          </p:nvPr>
        </p:nvSpPr>
        <p:spPr bwMode="gray">
          <a:xfrm>
            <a:off x="352425" y="974122"/>
            <a:ext cx="4140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4651575" y="974122"/>
            <a:ext cx="4140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5"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4" name="Title 3"/>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0"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Tree>
    <p:extLst>
      <p:ext uri="{BB962C8B-B14F-4D97-AF65-F5344CB8AC3E}">
        <p14:creationId xmlns:p14="http://schemas.microsoft.com/office/powerpoint/2010/main" val="28852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dirty="0"/>
          </a:p>
        </p:txBody>
      </p:sp>
      <p:sp>
        <p:nvSpPr>
          <p:cNvPr id="9" name="Footer Placeholder 8"/>
          <p:cNvSpPr>
            <a:spLocks noGrp="1"/>
          </p:cNvSpPr>
          <p:nvPr>
            <p:ph type="ftr" sz="quarter" idx="11"/>
          </p:nvPr>
        </p:nvSpPr>
        <p:spPr bwMode="gray"/>
        <p:txBody>
          <a:bodyPr/>
          <a:lstStyle/>
          <a:p>
            <a:r>
              <a:rPr lang="nl-NL"/>
              <a:t>Business unit | Footer</a:t>
            </a:r>
            <a:endParaRPr lang="nl-NL" dirty="0"/>
          </a:p>
        </p:txBody>
      </p:sp>
      <p:sp>
        <p:nvSpPr>
          <p:cNvPr id="17" name="Content Placeholder 16"/>
          <p:cNvSpPr>
            <a:spLocks noGrp="1"/>
          </p:cNvSpPr>
          <p:nvPr>
            <p:ph sz="quarter" idx="18"/>
          </p:nvPr>
        </p:nvSpPr>
        <p:spPr bwMode="gray">
          <a:xfrm>
            <a:off x="352425" y="974122"/>
            <a:ext cx="271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3213000" y="974122"/>
            <a:ext cx="271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6"/>
          <p:cNvSpPr>
            <a:spLocks noGrp="1"/>
          </p:cNvSpPr>
          <p:nvPr>
            <p:ph sz="quarter" idx="20"/>
          </p:nvPr>
        </p:nvSpPr>
        <p:spPr bwMode="gray">
          <a:xfrm>
            <a:off x="6073575" y="974122"/>
            <a:ext cx="271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3" name="Picture Placeholder 13"/>
          <p:cNvSpPr>
            <a:spLocks noGrp="1"/>
          </p:cNvSpPr>
          <p:nvPr>
            <p:ph type="pic" sz="quarter" idx="22"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4"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12"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Tree>
    <p:extLst>
      <p:ext uri="{BB962C8B-B14F-4D97-AF65-F5344CB8AC3E}">
        <p14:creationId xmlns:p14="http://schemas.microsoft.com/office/powerpoint/2010/main" val="462487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0A2CB5-E3C0-458F-AECB-D45C116B99A0}"/>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4" name="Group 3"/>
          <p:cNvGrpSpPr/>
          <p:nvPr/>
        </p:nvGrpSpPr>
        <p:grpSpPr bwMode="gray">
          <a:xfrm>
            <a:off x="0" y="4682937"/>
            <a:ext cx="9144000" cy="460563"/>
            <a:chOff x="0" y="4682937"/>
            <a:chExt cx="9144000" cy="460563"/>
          </a:xfrm>
        </p:grpSpPr>
        <p:sp>
          <p:nvSpPr>
            <p:cNvPr id="43" name="Rectangle 42"/>
            <p:cNvSpPr/>
            <p:nvPr/>
          </p:nvSpPr>
          <p:spPr bwMode="gray">
            <a:xfrm>
              <a:off x="0" y="4691514"/>
              <a:ext cx="9144000" cy="4519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3" name="Rectangle 22"/>
            <p:cNvSpPr/>
            <p:nvPr/>
          </p:nvSpPr>
          <p:spPr bwMode="gray">
            <a:xfrm>
              <a:off x="0" y="4682937"/>
              <a:ext cx="9144000" cy="14400"/>
            </a:xfrm>
            <a:prstGeom prst="rect">
              <a:avLst/>
            </a:prstGeom>
            <a:solidFill>
              <a:srgbClr val="B7B9BA"/>
            </a:solidFill>
            <a:ln w="63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aphicFrame>
        <p:nvGraphicFramePr>
          <p:cNvPr id="46" name="Object 45" hidden="1"/>
          <p:cNvGraphicFramePr>
            <a:graphicFrameLocks noChangeAspect="1"/>
          </p:cNvGraphicFramePr>
          <p:nvPr>
            <p:custDataLst>
              <p:tags r:id="rId30"/>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1" imgW="357" imgH="357" progId="">
                  <p:embed/>
                </p:oleObj>
              </mc:Choice>
              <mc:Fallback>
                <p:oleObj name="think-cell Slide" r:id="rId31" imgW="357" imgH="357" progId="">
                  <p:embed/>
                  <p:pic>
                    <p:nvPicPr>
                      <p:cNvPr id="46" name="Object 45" hidden="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gray">
          <a:xfrm>
            <a:off x="352425" y="164631"/>
            <a:ext cx="6487573" cy="720000"/>
          </a:xfrm>
          <a:prstGeom prst="rect">
            <a:avLst/>
          </a:prstGeom>
        </p:spPr>
        <p:txBody>
          <a:bodyPr wrap="square" lIns="0" tIns="0" rIns="0" bIns="0" rtlCol="0" anchor="b" anchorCtr="0">
            <a:noAutofit/>
          </a:bodyPr>
          <a:lstStyle/>
          <a:p>
            <a:r>
              <a:rPr lang="en-US" noProof="0" dirty="0"/>
              <a:t>Click to edit </a:t>
            </a:r>
            <a:br>
              <a:rPr lang="en-US" noProof="0" dirty="0"/>
            </a:br>
            <a:r>
              <a:rPr lang="en-US" noProof="0" dirty="0"/>
              <a:t>Master title style</a:t>
            </a:r>
          </a:p>
        </p:txBody>
      </p:sp>
      <p:sp>
        <p:nvSpPr>
          <p:cNvPr id="3" name="Text Placeholder 2"/>
          <p:cNvSpPr>
            <a:spLocks noGrp="1"/>
          </p:cNvSpPr>
          <p:nvPr>
            <p:ph type="body" idx="1"/>
          </p:nvPr>
        </p:nvSpPr>
        <p:spPr bwMode="gray">
          <a:xfrm>
            <a:off x="352426" y="969360"/>
            <a:ext cx="8439150" cy="3528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Footer Placeholder 4"/>
          <p:cNvSpPr>
            <a:spLocks noGrp="1"/>
          </p:cNvSpPr>
          <p:nvPr>
            <p:ph type="ftr" sz="quarter" idx="3"/>
          </p:nvPr>
        </p:nvSpPr>
        <p:spPr bwMode="gray">
          <a:xfrm>
            <a:off x="5957693" y="4769594"/>
            <a:ext cx="2827532" cy="288000"/>
          </a:xfrm>
          <a:prstGeom prst="rect">
            <a:avLst/>
          </a:prstGeom>
          <a:noFill/>
        </p:spPr>
        <p:txBody>
          <a:bodyPr wrap="square" lIns="0" tIns="0" rIns="0" bIns="0" rtlCol="0" anchor="ctr" anchorCtr="0">
            <a:noAutofit/>
          </a:bodyPr>
          <a:lstStyle>
            <a:lvl1pPr marL="0" algn="r" defTabSz="914400" rtl="0" eaLnBrk="1" latinLnBrk="0" hangingPunct="1">
              <a:defRPr lang="en-US" sz="1000" b="1" kern="1200" smtClean="0">
                <a:solidFill>
                  <a:srgbClr val="B7B9BA"/>
                </a:solidFill>
                <a:latin typeface="+mn-lt"/>
                <a:ea typeface="+mn-ea"/>
                <a:cs typeface="+mn-cs"/>
              </a:defRPr>
            </a:lvl1pPr>
          </a:lstStyle>
          <a:p>
            <a:r>
              <a:rPr lang="en-US" noProof="0"/>
              <a:t>Business unit | Footer</a:t>
            </a:r>
            <a:endParaRPr lang="en-US" noProof="0" dirty="0"/>
          </a:p>
        </p:txBody>
      </p:sp>
      <p:sp>
        <p:nvSpPr>
          <p:cNvPr id="11" name="Slide Number Placeholder 5"/>
          <p:cNvSpPr>
            <a:spLocks noGrp="1"/>
          </p:cNvSpPr>
          <p:nvPr>
            <p:ph type="sldNum" sz="quarter" idx="4"/>
          </p:nvPr>
        </p:nvSpPr>
        <p:spPr bwMode="gray">
          <a:xfrm>
            <a:off x="8791575" y="4769594"/>
            <a:ext cx="252000" cy="288000"/>
          </a:xfrm>
          <a:prstGeom prst="rect">
            <a:avLst/>
          </a:prstGeom>
          <a:noFill/>
        </p:spPr>
        <p:txBody>
          <a:bodyPr wrap="square" lIns="0" tIns="0" rIns="0" bIns="0" rtlCol="0" anchor="ctr" anchorCtr="0">
            <a:noAutofit/>
          </a:bodyPr>
          <a:lstStyle>
            <a:lvl1pPr marL="0" algn="r" defTabSz="914400" rtl="0" eaLnBrk="1" latinLnBrk="0" hangingPunct="1">
              <a:defRPr lang="nl-NL" sz="1000" b="1" kern="1200" smtClean="0">
                <a:solidFill>
                  <a:srgbClr val="B7B9BA"/>
                </a:solidFill>
                <a:latin typeface="+mn-lt"/>
                <a:ea typeface="+mn-ea"/>
                <a:cs typeface="+mn-cs"/>
              </a:defRPr>
            </a:lvl1pPr>
          </a:lstStyle>
          <a:p>
            <a:pPr>
              <a:defRPr/>
            </a:pPr>
            <a:fld id="{537E2E77-CED1-4E84-91C2-4E0176ECD4FC}" type="slidenum">
              <a:rPr lang="en-US" smtClean="0"/>
              <a:pPr>
                <a:defRPr/>
              </a:pPr>
              <a:t>‹#›</a:t>
            </a:fld>
            <a:endParaRPr lang="en-US" dirty="0"/>
          </a:p>
        </p:txBody>
      </p:sp>
      <p:sp>
        <p:nvSpPr>
          <p:cNvPr id="53" name="Pentagon 28"/>
          <p:cNvSpPr/>
          <p:nvPr/>
        </p:nvSpPr>
        <p:spPr bwMode="gray">
          <a:xfrm>
            <a:off x="-1" y="4683688"/>
            <a:ext cx="602409" cy="45981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nchorCtr="0"/>
          <a:lstStyle/>
          <a:p>
            <a:endParaRPr lang="en-US" sz="1200" dirty="0">
              <a:solidFill>
                <a:srgbClr val="FFFFFF"/>
              </a:solidFill>
            </a:endParaRPr>
          </a:p>
        </p:txBody>
      </p:sp>
      <p:grpSp>
        <p:nvGrpSpPr>
          <p:cNvPr id="21" name="Group 20">
            <a:extLst>
              <a:ext uri="{FF2B5EF4-FFF2-40B4-BE49-F238E27FC236}">
                <a16:creationId xmlns:a16="http://schemas.microsoft.com/office/drawing/2014/main" id="{197174A0-3024-475A-843A-C236B8945484}"/>
              </a:ext>
            </a:extLst>
          </p:cNvPr>
          <p:cNvGrpSpPr/>
          <p:nvPr userDrawn="1"/>
        </p:nvGrpSpPr>
        <p:grpSpPr>
          <a:xfrm>
            <a:off x="-1671638" y="254082"/>
            <a:ext cx="1531557" cy="630549"/>
            <a:chOff x="-1671638" y="254082"/>
            <a:chExt cx="1531557" cy="630549"/>
          </a:xfrm>
        </p:grpSpPr>
        <p:cxnSp>
          <p:nvCxnSpPr>
            <p:cNvPr id="22" name="Straight Connector 21">
              <a:extLst>
                <a:ext uri="{FF2B5EF4-FFF2-40B4-BE49-F238E27FC236}">
                  <a16:creationId xmlns:a16="http://schemas.microsoft.com/office/drawing/2014/main" id="{807AEDFE-6D6E-4DCD-95AE-9EB869F56D37}"/>
                </a:ext>
              </a:extLst>
            </p:cNvPr>
            <p:cNvCxnSpPr/>
            <p:nvPr/>
          </p:nvCxnSpPr>
          <p:spPr bwMode="gray">
            <a:xfrm>
              <a:off x="-1671638" y="884631"/>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ADE8EF-460B-4494-9B96-25366E12FE76}"/>
                </a:ext>
              </a:extLst>
            </p:cNvPr>
            <p:cNvCxnSpPr/>
            <p:nvPr/>
          </p:nvCxnSpPr>
          <p:spPr bwMode="gray">
            <a:xfrm>
              <a:off x="-1671638" y="254084"/>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FD9244C-2A41-4A05-BD74-DBD5EEDFD0F3}"/>
                </a:ext>
              </a:extLst>
            </p:cNvPr>
            <p:cNvSpPr/>
            <p:nvPr userDrawn="1"/>
          </p:nvSpPr>
          <p:spPr bwMode="gray">
            <a:xfrm>
              <a:off x="-1671638" y="254082"/>
              <a:ext cx="1531557" cy="63054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Title area</a:t>
              </a:r>
            </a:p>
            <a:p>
              <a:pPr algn="l"/>
              <a:r>
                <a:rPr lang="en-US" sz="1000" b="0" dirty="0">
                  <a:solidFill>
                    <a:schemeClr val="tx1"/>
                  </a:solidFill>
                </a:rPr>
                <a:t>max over 2 lines</a:t>
              </a:r>
            </a:p>
          </p:txBody>
        </p:sp>
      </p:grpSp>
      <p:sp>
        <p:nvSpPr>
          <p:cNvPr id="29" name="Rectangle 28">
            <a:extLst>
              <a:ext uri="{FF2B5EF4-FFF2-40B4-BE49-F238E27FC236}">
                <a16:creationId xmlns:a16="http://schemas.microsoft.com/office/drawing/2014/main" id="{4C9011BA-2E5B-46D8-B55C-C1EB58D76A37}"/>
              </a:ext>
            </a:extLst>
          </p:cNvPr>
          <p:cNvSpPr/>
          <p:nvPr userDrawn="1"/>
        </p:nvSpPr>
        <p:spPr bwMode="gray">
          <a:xfrm>
            <a:off x="-1671638" y="4242033"/>
            <a:ext cx="1531557" cy="7721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36000" bIns="108000" rtlCol="0" anchor="t" anchorCtr="0">
            <a:spAutoFit/>
          </a:bodyPr>
          <a:lstStyle/>
          <a:p>
            <a:pPr algn="l"/>
            <a:r>
              <a:rPr lang="en-US" sz="900" b="1" dirty="0">
                <a:solidFill>
                  <a:schemeClr val="tx1"/>
                </a:solidFill>
              </a:rPr>
              <a:t>Insert Topic Icons</a:t>
            </a:r>
          </a:p>
          <a:p>
            <a:pPr algn="l"/>
            <a:r>
              <a:rPr lang="en-US" sz="900" b="0" dirty="0">
                <a:solidFill>
                  <a:schemeClr val="tx1"/>
                </a:solidFill>
              </a:rPr>
              <a:t>Click on the picture icon and </a:t>
            </a:r>
            <a:r>
              <a:rPr lang="en-US" sz="900" b="0" i="0" baseline="0" dirty="0">
                <a:solidFill>
                  <a:schemeClr val="tx1"/>
                </a:solidFill>
              </a:rPr>
              <a:t>browse to the location of </a:t>
            </a:r>
            <a:r>
              <a:rPr lang="en-US" sz="900" b="0" baseline="0" dirty="0">
                <a:solidFill>
                  <a:schemeClr val="tx1"/>
                </a:solidFill>
              </a:rPr>
              <a:t>the Topic Icons</a:t>
            </a:r>
            <a:endParaRPr lang="en-US" sz="900" b="0" dirty="0">
              <a:solidFill>
                <a:schemeClr val="tx1"/>
              </a:solidFill>
            </a:endParaRPr>
          </a:p>
        </p:txBody>
      </p:sp>
      <p:sp>
        <p:nvSpPr>
          <p:cNvPr id="32" name="Rectangle 31">
            <a:extLst>
              <a:ext uri="{FF2B5EF4-FFF2-40B4-BE49-F238E27FC236}">
                <a16:creationId xmlns:a16="http://schemas.microsoft.com/office/drawing/2014/main" id="{A9959907-D325-4515-8460-37109EB0788B}"/>
              </a:ext>
            </a:extLst>
          </p:cNvPr>
          <p:cNvSpPr/>
          <p:nvPr userDrawn="1"/>
        </p:nvSpPr>
        <p:spPr bwMode="gray">
          <a:xfrm>
            <a:off x="-1671638" y="1405512"/>
            <a:ext cx="1531557" cy="180249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0" bIns="108000" rtlCol="0" anchor="b" anchorCtr="0">
            <a:noAutofit/>
          </a:bodyPr>
          <a:lstStyle/>
          <a:p>
            <a:pPr algn="l"/>
            <a:r>
              <a:rPr lang="en-US" sz="900" b="1" dirty="0">
                <a:solidFill>
                  <a:schemeClr val="tx1"/>
                </a:solidFill>
              </a:rPr>
              <a:t>AkzoNobel Bullets</a:t>
            </a:r>
          </a:p>
          <a:p>
            <a:pPr algn="l"/>
            <a:r>
              <a:rPr lang="en-US" sz="900" b="0" dirty="0">
                <a:solidFill>
                  <a:schemeClr val="tx1"/>
                </a:solidFill>
              </a:rPr>
              <a:t>Only use the </a:t>
            </a:r>
            <a:r>
              <a:rPr lang="en-US" sz="900" b="0" u="sng" dirty="0">
                <a:solidFill>
                  <a:schemeClr val="tx1"/>
                </a:solidFill>
              </a:rPr>
              <a:t>List Level buttons</a:t>
            </a:r>
            <a:r>
              <a:rPr lang="en-US" sz="900" b="0" dirty="0">
                <a:solidFill>
                  <a:schemeClr val="tx1"/>
                </a:solidFill>
              </a:rPr>
              <a:t> to apply the</a:t>
            </a:r>
            <a:r>
              <a:rPr lang="en-US" sz="900" b="0" baseline="0" dirty="0">
                <a:solidFill>
                  <a:schemeClr val="tx1"/>
                </a:solidFill>
              </a:rPr>
              <a:t> </a:t>
            </a:r>
            <a:r>
              <a:rPr lang="en-US" sz="900" b="0" i="0" u="none" baseline="0" dirty="0">
                <a:solidFill>
                  <a:schemeClr val="tx1"/>
                </a:solidFill>
              </a:rPr>
              <a:t>AkzoNobel Branded Bullets</a:t>
            </a:r>
            <a:endParaRPr lang="en-US" sz="900" b="0" i="0" u="none" dirty="0">
              <a:solidFill>
                <a:schemeClr val="tx1"/>
              </a:solidFill>
            </a:endParaRPr>
          </a:p>
        </p:txBody>
      </p:sp>
      <p:grpSp>
        <p:nvGrpSpPr>
          <p:cNvPr id="34" name="Group 33">
            <a:extLst>
              <a:ext uri="{FF2B5EF4-FFF2-40B4-BE49-F238E27FC236}">
                <a16:creationId xmlns:a16="http://schemas.microsoft.com/office/drawing/2014/main" id="{AE269951-6D51-4ED6-B96C-0B3772FB0F99}"/>
              </a:ext>
            </a:extLst>
          </p:cNvPr>
          <p:cNvGrpSpPr/>
          <p:nvPr userDrawn="1"/>
        </p:nvGrpSpPr>
        <p:grpSpPr>
          <a:xfrm>
            <a:off x="-1573454" y="1531453"/>
            <a:ext cx="1335187" cy="795026"/>
            <a:chOff x="-1573454" y="1531453"/>
            <a:chExt cx="1335187" cy="795026"/>
          </a:xfrm>
        </p:grpSpPr>
        <p:pic>
          <p:nvPicPr>
            <p:cNvPr id="35" name="Picture 34">
              <a:extLst>
                <a:ext uri="{FF2B5EF4-FFF2-40B4-BE49-F238E27FC236}">
                  <a16:creationId xmlns:a16="http://schemas.microsoft.com/office/drawing/2014/main" id="{DDC62B89-1326-4317-9C5B-89680681F6F6}"/>
                </a:ext>
              </a:extLst>
            </p:cNvPr>
            <p:cNvPicPr>
              <a:picLocks noChangeAspect="1"/>
            </p:cNvPicPr>
            <p:nvPr/>
          </p:nvPicPr>
          <p:blipFill>
            <a:blip r:embed="rId33"/>
            <a:srcRect l="18732" t="14956" r="50206" b="52163"/>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36" name="Multiply 30">
              <a:extLst>
                <a:ext uri="{FF2B5EF4-FFF2-40B4-BE49-F238E27FC236}">
                  <a16:creationId xmlns:a16="http://schemas.microsoft.com/office/drawing/2014/main" id="{1E2C07B4-69F9-4521-AAF6-12CD6CA1844F}"/>
                </a:ext>
              </a:extLst>
            </p:cNvPr>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grpSp>
      <p:pic>
        <p:nvPicPr>
          <p:cNvPr id="30" name="Picture 29">
            <a:extLst>
              <a:ext uri="{FF2B5EF4-FFF2-40B4-BE49-F238E27FC236}">
                <a16:creationId xmlns:a16="http://schemas.microsoft.com/office/drawing/2014/main" id="{8A3058E3-E7BE-4686-B0CC-3FEDA91961B8}"/>
              </a:ext>
            </a:extLst>
          </p:cNvPr>
          <p:cNvPicPr>
            <a:picLocks noChangeAspect="1"/>
          </p:cNvPicPr>
          <p:nvPr userDrawn="1"/>
        </p:nvPicPr>
        <p:blipFill>
          <a:blip r:embed="rId34"/>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3683888262"/>
      </p:ext>
    </p:extLst>
  </p:cSld>
  <p:clrMap bg1="lt1" tx1="dk1" bg2="lt2" tx2="dk2" accent1="accent1" accent2="accent2" accent3="accent3" accent4="accent4" accent5="accent5" accent6="accent6" hlink="hlink" folHlink="folHlink"/>
  <p:sldLayoutIdLst>
    <p:sldLayoutId id="2147483812" r:id="rId1"/>
    <p:sldLayoutId id="2147483818" r:id="rId2"/>
    <p:sldLayoutId id="2147483776" r:id="rId3"/>
    <p:sldLayoutId id="2147483777" r:id="rId4"/>
    <p:sldLayoutId id="2147483778" r:id="rId5"/>
    <p:sldLayoutId id="2147483811" r:id="rId6"/>
    <p:sldLayoutId id="2147483780" r:id="rId7"/>
    <p:sldLayoutId id="2147483781" r:id="rId8"/>
    <p:sldLayoutId id="2147483782" r:id="rId9"/>
    <p:sldLayoutId id="2147483783" r:id="rId10"/>
    <p:sldLayoutId id="2147483784" r:id="rId11"/>
    <p:sldLayoutId id="2147483786" r:id="rId12"/>
    <p:sldLayoutId id="2147483816" r:id="rId13"/>
    <p:sldLayoutId id="2147483817" r:id="rId14"/>
    <p:sldLayoutId id="2147483791" r:id="rId15"/>
    <p:sldLayoutId id="2147483792" r:id="rId16"/>
    <p:sldLayoutId id="2147483794" r:id="rId17"/>
    <p:sldLayoutId id="2147483795" r:id="rId18"/>
    <p:sldLayoutId id="2147483814" r:id="rId19"/>
    <p:sldLayoutId id="2147483815" r:id="rId20"/>
    <p:sldLayoutId id="2147483819" r:id="rId21"/>
    <p:sldLayoutId id="2147483804" r:id="rId22"/>
    <p:sldLayoutId id="2147483820" r:id="rId23"/>
    <p:sldLayoutId id="2147483821" r:id="rId24"/>
    <p:sldLayoutId id="2147483807" r:id="rId25"/>
    <p:sldLayoutId id="2147483808" r:id="rId26"/>
    <p:sldLayoutId id="2147483810" r:id="rId27"/>
    <p:sldLayoutId id="2147483822" r:id="rId28"/>
  </p:sldLayoutIdLst>
  <p:hf hdr="0" dt="0"/>
  <p:txStyles>
    <p:title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p:titleStyle>
    <p:bodyStyle>
      <a:lvl1pPr marL="0" indent="0" algn="l" defTabSz="914400" rtl="0" eaLnBrk="1" latinLnBrk="0" hangingPunct="1">
        <a:lnSpc>
          <a:spcPct val="80000"/>
        </a:lnSpc>
        <a:spcBef>
          <a:spcPts val="600"/>
        </a:spcBef>
        <a:spcAft>
          <a:spcPts val="200"/>
        </a:spcAft>
        <a:buClr>
          <a:schemeClr val="accent1"/>
        </a:buClr>
        <a:buFont typeface="Arial" pitchFamily="34" charset="0"/>
        <a:buNone/>
        <a:defRPr sz="1400" b="0" kern="1200">
          <a:solidFill>
            <a:schemeClr val="tx1"/>
          </a:solidFill>
          <a:latin typeface="+mn-lt"/>
          <a:ea typeface="+mn-ea"/>
          <a:cs typeface="+mn-cs"/>
        </a:defRPr>
      </a:lvl1pPr>
      <a:lvl2pPr marL="180000" indent="-180000" algn="l" defTabSz="914400" rtl="0" eaLnBrk="1" latinLnBrk="0" hangingPunct="1">
        <a:lnSpc>
          <a:spcPct val="80000"/>
        </a:lnSpc>
        <a:spcBef>
          <a:spcPts val="600"/>
        </a:spcBef>
        <a:spcAft>
          <a:spcPts val="200"/>
        </a:spcAft>
        <a:buClr>
          <a:schemeClr val="accent1"/>
        </a:buClr>
        <a:buFontTx/>
        <a:buBlip>
          <a:blip r:embed="rId35"/>
        </a:buBlip>
        <a:defRPr sz="1400" kern="1200">
          <a:solidFill>
            <a:schemeClr val="tx1"/>
          </a:solidFill>
          <a:latin typeface="+mn-lt"/>
          <a:ea typeface="+mn-ea"/>
          <a:cs typeface="+mn-cs"/>
        </a:defRPr>
      </a:lvl2pPr>
      <a:lvl3pPr marL="360000" indent="-180000" algn="l" defTabSz="914400" rtl="0" eaLnBrk="1" latinLnBrk="0" hangingPunct="1">
        <a:lnSpc>
          <a:spcPct val="80000"/>
        </a:lnSpc>
        <a:spcBef>
          <a:spcPts val="200"/>
        </a:spcBef>
        <a:spcAft>
          <a:spcPts val="200"/>
        </a:spcAft>
        <a:buClr>
          <a:schemeClr val="accent1"/>
        </a:buClr>
        <a:buFont typeface="Arial"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80000"/>
        </a:lnSpc>
        <a:spcBef>
          <a:spcPts val="200"/>
        </a:spcBef>
        <a:spcAft>
          <a:spcPts val="200"/>
        </a:spcAft>
        <a:buClr>
          <a:schemeClr val="accent1"/>
        </a:buClr>
        <a:buFont typeface="Arial"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80000"/>
        </a:lnSpc>
        <a:spcBef>
          <a:spcPts val="200"/>
        </a:spcBef>
        <a:spcAft>
          <a:spcPts val="200"/>
        </a:spcAft>
        <a:buClr>
          <a:schemeClr val="accent1"/>
        </a:buClr>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44" userDrawn="1">
          <p15:clr>
            <a:srgbClr val="F26B43"/>
          </p15:clr>
        </p15:guide>
        <p15:guide id="2" pos="222" userDrawn="1">
          <p15:clr>
            <a:srgbClr val="F26B43"/>
          </p15:clr>
        </p15:guide>
        <p15:guide id="3" orient="horz" pos="102" userDrawn="1">
          <p15:clr>
            <a:srgbClr val="F26B43"/>
          </p15:clr>
        </p15:guide>
        <p15:guide id="4" orient="horz" pos="558" userDrawn="1">
          <p15:clr>
            <a:srgbClr val="F26B43"/>
          </p15:clr>
        </p15:guide>
        <p15:guide id="5" orient="horz" pos="606" userDrawn="1">
          <p15:clr>
            <a:srgbClr val="F26B43"/>
          </p15:clr>
        </p15:guide>
        <p15:guide id="6" orient="horz" pos="2838" userDrawn="1">
          <p15:clr>
            <a:srgbClr val="F26B43"/>
          </p15:clr>
        </p15:guide>
        <p15:guide id="7"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42.png"/><Relationship Id="rId1" Type="http://schemas.openxmlformats.org/officeDocument/2006/relationships/slideLayout" Target="../slideLayouts/slideLayout26.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61.jpg"/><Relationship Id="rId4" Type="http://schemas.openxmlformats.org/officeDocument/2006/relationships/image" Target="../media/image55.png"/><Relationship Id="rId9" Type="http://schemas.openxmlformats.org/officeDocument/2006/relationships/image" Target="../media/image60.png"/></Relationships>
</file>

<file path=ppt/slides/_rels/slide11.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2.png"/><Relationship Id="rId7" Type="http://schemas.openxmlformats.org/officeDocument/2006/relationships/image" Target="../media/image65.png"/><Relationship Id="rId2" Type="http://schemas.openxmlformats.org/officeDocument/2006/relationships/image" Target="../media/image42.png"/><Relationship Id="rId1" Type="http://schemas.openxmlformats.org/officeDocument/2006/relationships/slideLayout" Target="../slideLayouts/slideLayout26.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53.png"/><Relationship Id="rId9" Type="http://schemas.openxmlformats.org/officeDocument/2006/relationships/image" Target="../media/image6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69.png"/><Relationship Id="rId7" Type="http://schemas.openxmlformats.org/officeDocument/2006/relationships/image" Target="../media/image73.png"/><Relationship Id="rId2"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72.jpeg"/><Relationship Id="rId5" Type="http://schemas.openxmlformats.org/officeDocument/2006/relationships/image" Target="../media/image71.png"/><Relationship Id="rId4" Type="http://schemas.openxmlformats.org/officeDocument/2006/relationships/image" Target="../media/image70.png"/></Relationships>
</file>

<file path=ppt/slides/_rels/slide14.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2.jpeg"/><Relationship Id="rId7"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26.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png"/></Relationships>
</file>

<file path=ppt/slides/_rels/slide1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28.xml"/><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s>
</file>

<file path=ppt/slides/_rels/slide1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6.xml"/><Relationship Id="rId4" Type="http://schemas.openxmlformats.org/officeDocument/2006/relationships/image" Target="../media/image85.png"/></Relationships>
</file>

<file path=ppt/slides/_rels/slide1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0.png"/><Relationship Id="rId1" Type="http://schemas.openxmlformats.org/officeDocument/2006/relationships/slideLayout" Target="../slideLayouts/slideLayout26.xml"/><Relationship Id="rId4" Type="http://schemas.openxmlformats.org/officeDocument/2006/relationships/image" Target="../media/image87.png"/></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6.png"/><Relationship Id="rId1" Type="http://schemas.openxmlformats.org/officeDocument/2006/relationships/slideLayout" Target="../slideLayouts/slideLayout26.xml"/><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6.xml"/><Relationship Id="rId4" Type="http://schemas.openxmlformats.org/officeDocument/2006/relationships/image" Target="../media/image9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1.png"/><Relationship Id="rId1" Type="http://schemas.openxmlformats.org/officeDocument/2006/relationships/slideLayout" Target="../slideLayouts/slideLayout26.xml"/><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8" Type="http://schemas.openxmlformats.org/officeDocument/2006/relationships/image" Target="../media/image98.png"/><Relationship Id="rId3" Type="http://schemas.microsoft.com/office/2007/relationships/hdphoto" Target="../media/hdphoto2.wdp"/><Relationship Id="rId7" Type="http://schemas.microsoft.com/office/2007/relationships/hdphoto" Target="../media/hdphoto4.wdp"/><Relationship Id="rId2" Type="http://schemas.openxmlformats.org/officeDocument/2006/relationships/image" Target="../media/image95.png"/><Relationship Id="rId1" Type="http://schemas.openxmlformats.org/officeDocument/2006/relationships/slideLayout" Target="../slideLayouts/slideLayout26.xml"/><Relationship Id="rId6" Type="http://schemas.openxmlformats.org/officeDocument/2006/relationships/image" Target="../media/image97.png"/><Relationship Id="rId5" Type="http://schemas.microsoft.com/office/2007/relationships/hdphoto" Target="../media/hdphoto3.wdp"/><Relationship Id="rId4" Type="http://schemas.openxmlformats.org/officeDocument/2006/relationships/image" Target="../media/image96.png"/><Relationship Id="rId9" Type="http://schemas.openxmlformats.org/officeDocument/2006/relationships/image" Target="../media/image99.png"/></Relationships>
</file>

<file path=ppt/slides/_rels/slide2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6.xml"/><Relationship Id="rId4" Type="http://schemas.openxmlformats.org/officeDocument/2006/relationships/image" Target="../media/image102.png"/></Relationships>
</file>

<file path=ppt/slides/_rels/slide2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2.xml"/><Relationship Id="rId1" Type="http://schemas.openxmlformats.org/officeDocument/2006/relationships/slideLayout" Target="../slideLayouts/slideLayout28.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24.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3.xml"/><Relationship Id="rId1" Type="http://schemas.openxmlformats.org/officeDocument/2006/relationships/slideLayout" Target="../slideLayouts/slideLayout28.xml"/><Relationship Id="rId5" Type="http://schemas.openxmlformats.org/officeDocument/2006/relationships/image" Target="../media/image108.png"/><Relationship Id="rId4" Type="http://schemas.openxmlformats.org/officeDocument/2006/relationships/image" Target="../media/image107.png"/></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4.xml"/><Relationship Id="rId1" Type="http://schemas.openxmlformats.org/officeDocument/2006/relationships/slideLayout" Target="../slideLayouts/slideLayout28.xml"/><Relationship Id="rId5" Type="http://schemas.openxmlformats.org/officeDocument/2006/relationships/image" Target="../media/image110.png"/><Relationship Id="rId4" Type="http://schemas.openxmlformats.org/officeDocument/2006/relationships/image" Target="../media/image109.png"/></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9.png"/><Relationship Id="rId7"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6.xml"/><Relationship Id="rId6" Type="http://schemas.microsoft.com/office/2007/relationships/hdphoto" Target="../media/hdphoto1.wdp"/><Relationship Id="rId5" Type="http://schemas.openxmlformats.org/officeDocument/2006/relationships/image" Target="../media/image21.png"/><Relationship Id="rId10" Type="http://schemas.openxmlformats.org/officeDocument/2006/relationships/image" Target="../media/image25.png"/><Relationship Id="rId4" Type="http://schemas.openxmlformats.org/officeDocument/2006/relationships/image" Target="../media/image20.png"/><Relationship Id="rId9" Type="http://schemas.openxmlformats.org/officeDocument/2006/relationships/image" Target="../media/image24.png"/></Relationships>
</file>

<file path=ppt/slides/_rels/slide4.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2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jpg"/></Relationships>
</file>

<file path=ppt/slides/_rels/slide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9.png"/><Relationship Id="rId7" Type="http://schemas.openxmlformats.org/officeDocument/2006/relationships/image" Target="../media/image36.png"/><Relationship Id="rId2" Type="http://schemas.openxmlformats.org/officeDocument/2006/relationships/image" Target="../media/image26.png"/><Relationship Id="rId1" Type="http://schemas.openxmlformats.org/officeDocument/2006/relationships/slideLayout" Target="../slideLayouts/slideLayout26.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26.xml"/><Relationship Id="rId5" Type="http://schemas.openxmlformats.org/officeDocument/2006/relationships/image" Target="../media/image40.png"/><Relationship Id="rId4" Type="http://schemas.openxmlformats.org/officeDocument/2006/relationships/image" Target="../media/image3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jpg"/><Relationship Id="rId2" Type="http://schemas.openxmlformats.org/officeDocument/2006/relationships/image" Target="../media/image41.png"/><Relationship Id="rId1" Type="http://schemas.openxmlformats.org/officeDocument/2006/relationships/slideLayout" Target="../slideLayouts/slideLayout26.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9.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image" Target="../media/image42.png"/><Relationship Id="rId1" Type="http://schemas.openxmlformats.org/officeDocument/2006/relationships/slideLayout" Target="../slideLayouts/slideLayout26.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jpeg"/><Relationship Id="rId9" Type="http://schemas.openxmlformats.org/officeDocument/2006/relationships/image" Target="../media/image5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0815F0-331A-43AF-976C-8D10A006A300}"/>
              </a:ext>
            </a:extLst>
          </p:cNvPr>
          <p:cNvSpPr>
            <a:spLocks noGrp="1"/>
          </p:cNvSpPr>
          <p:nvPr>
            <p:ph type="ctrTitle"/>
          </p:nvPr>
        </p:nvSpPr>
        <p:spPr>
          <a:xfrm>
            <a:off x="359999" y="3698277"/>
            <a:ext cx="7073503" cy="517065"/>
          </a:xfrm>
        </p:spPr>
        <p:txBody>
          <a:bodyPr/>
          <a:lstStyle/>
          <a:p>
            <a:r>
              <a:rPr lang="en-US" dirty="0"/>
              <a:t>India 1-2-3</a:t>
            </a:r>
          </a:p>
        </p:txBody>
      </p:sp>
      <p:sp>
        <p:nvSpPr>
          <p:cNvPr id="3" name="Subtitle 2">
            <a:extLst>
              <a:ext uri="{FF2B5EF4-FFF2-40B4-BE49-F238E27FC236}">
                <a16:creationId xmlns:a16="http://schemas.microsoft.com/office/drawing/2014/main" id="{79FE6AE0-2B10-4754-9999-5788D55D1F0A}"/>
              </a:ext>
            </a:extLst>
          </p:cNvPr>
          <p:cNvSpPr>
            <a:spLocks noGrp="1"/>
          </p:cNvSpPr>
          <p:nvPr>
            <p:ph type="subTitle" idx="1"/>
          </p:nvPr>
        </p:nvSpPr>
        <p:spPr/>
        <p:txBody>
          <a:bodyPr/>
          <a:lstStyle/>
          <a:p>
            <a:endParaRPr lang="en-US"/>
          </a:p>
        </p:txBody>
      </p:sp>
    </p:spTree>
    <p:extLst>
      <p:ext uri="{BB962C8B-B14F-4D97-AF65-F5344CB8AC3E}">
        <p14:creationId xmlns:p14="http://schemas.microsoft.com/office/powerpoint/2010/main" val="29544889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r>
              <a:rPr lang="en-SG" dirty="0">
                <a:latin typeface="Colour Sans" panose="02000503030000020004" pitchFamily="2" charset="0"/>
              </a:rPr>
              <a:t> Rainproof</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193626" y="601419"/>
          <a:ext cx="4440489" cy="3017520"/>
        </p:xfrm>
        <a:graphic>
          <a:graphicData uri="http://schemas.openxmlformats.org/drawingml/2006/table">
            <a:tbl>
              <a:tblPr firstRow="1" bandRow="1">
                <a:tableStyleId>{5940675A-B579-460E-94D1-54222C63F5DA}</a:tableStyleId>
              </a:tblPr>
              <a:tblGrid>
                <a:gridCol w="4440489">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8077">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My home is a symbol of my success, a pristine-looking house fills me with pride. Harsh weather and air pollution make the exterior walls of my home look old and dirty sooner than expected. I wish for an exterior paint that would keep my house looking clean and fresh for longer.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23556">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81845">
                <a:tc>
                  <a:txBody>
                    <a:bodyPr/>
                    <a:lstStyle/>
                    <a:p>
                      <a:pPr fontAlgn="base"/>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Protect Rainproof , with its Advance </a:t>
                      </a:r>
                      <a:r>
                        <a:rPr lang="en-US" sz="1050" b="0" dirty="0" err="1">
                          <a:latin typeface="Open Sans" panose="020B0606030504020204" pitchFamily="34" charset="0"/>
                          <a:ea typeface="Open Sans" panose="020B0606030504020204" pitchFamily="34" charset="0"/>
                          <a:cs typeface="Open Sans" panose="020B0606030504020204" pitchFamily="34" charset="0"/>
                        </a:rPr>
                        <a:t>Rainshield</a:t>
                      </a:r>
                      <a:r>
                        <a:rPr lang="en-US" sz="1050" b="0" dirty="0">
                          <a:latin typeface="Open Sans" panose="020B0606030504020204" pitchFamily="34" charset="0"/>
                          <a:ea typeface="Open Sans" panose="020B0606030504020204" pitchFamily="34" charset="0"/>
                          <a:cs typeface="Open Sans" panose="020B0606030504020204" pitchFamily="34" charset="0"/>
                        </a:rPr>
                        <a:t> Technology, provides protection against Algae and Fungal , provides Water Resistance and Dirt Resistance. Its silicon Technology provides higher durability to the film which protects the house for </a:t>
                      </a:r>
                      <a:r>
                        <a:rPr lang="en-US" sz="1050" b="0" dirty="0" err="1">
                          <a:latin typeface="Open Sans" panose="020B0606030504020204" pitchFamily="34" charset="0"/>
                          <a:ea typeface="Open Sans" panose="020B0606030504020204" pitchFamily="34" charset="0"/>
                          <a:cs typeface="Open Sans" panose="020B0606030504020204" pitchFamily="34" charset="0"/>
                        </a:rPr>
                        <a:t>upto</a:t>
                      </a:r>
                      <a:r>
                        <a:rPr lang="en-US" sz="1050" b="0" dirty="0">
                          <a:latin typeface="Open Sans" panose="020B0606030504020204" pitchFamily="34" charset="0"/>
                          <a:ea typeface="Open Sans" panose="020B0606030504020204" pitchFamily="34" charset="0"/>
                          <a:cs typeface="Open Sans" panose="020B0606030504020204" pitchFamily="34" charset="0"/>
                        </a:rPr>
                        <a:t> 7 Years . The product comes with Soft sheen.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Cleaner, brighter and fresher home with Advance </a:t>
                      </a:r>
                      <a:r>
                        <a:rPr lang="en-US" sz="1050" b="0" dirty="0" err="1">
                          <a:latin typeface="Open Sans" panose="020B0606030504020204" pitchFamily="34" charset="0"/>
                          <a:ea typeface="Open Sans" panose="020B0606030504020204" pitchFamily="34" charset="0"/>
                          <a:cs typeface="Open Sans" panose="020B0606030504020204" pitchFamily="34" charset="0"/>
                        </a:rPr>
                        <a:t>Rainshield</a:t>
                      </a:r>
                      <a:r>
                        <a:rPr lang="en-US" sz="1050" b="0" dirty="0">
                          <a:latin typeface="Open Sans" panose="020B0606030504020204" pitchFamily="34" charset="0"/>
                          <a:ea typeface="Open Sans" panose="020B0606030504020204" pitchFamily="34" charset="0"/>
                          <a:cs typeface="Open Sans" panose="020B0606030504020204" pitchFamily="34" charset="0"/>
                        </a:rPr>
                        <a:t> Technology against high rainfall comes with 7 years warranty.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277293" y="1902452"/>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 10L,20L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nvGraphicFramePr>
        <p:xfrm>
          <a:off x="193626" y="3982941"/>
          <a:ext cx="3063924" cy="907717"/>
        </p:xfrm>
        <a:graphic>
          <a:graphicData uri="http://schemas.openxmlformats.org/drawingml/2006/table">
            <a:tbl>
              <a:tblPr firstRow="1" bandRow="1">
                <a:tableStyleId>{2D5ABB26-0587-4C30-8999-92F81FD0307C}</a:tableStyleId>
              </a:tblPr>
              <a:tblGrid>
                <a:gridCol w="1416182">
                  <a:extLst>
                    <a:ext uri="{9D8B030D-6E8A-4147-A177-3AD203B41FA5}">
                      <a16:colId xmlns:a16="http://schemas.microsoft.com/office/drawing/2014/main" val="2714193207"/>
                    </a:ext>
                  </a:extLst>
                </a:gridCol>
                <a:gridCol w="1647742">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Low Sheen 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12-13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opacity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3258 Tinting</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sp>
        <p:nvSpPr>
          <p:cNvPr id="4" name="TextBox 3">
            <a:extLst>
              <a:ext uri="{FF2B5EF4-FFF2-40B4-BE49-F238E27FC236}">
                <a16:creationId xmlns:a16="http://schemas.microsoft.com/office/drawing/2014/main" id="{E09ECB9B-4496-F6BB-2EE5-30E0410D2810}"/>
              </a:ext>
            </a:extLst>
          </p:cNvPr>
          <p:cNvSpPr txBox="1"/>
          <p:nvPr/>
        </p:nvSpPr>
        <p:spPr>
          <a:xfrm>
            <a:off x="7152073" y="3982939"/>
            <a:ext cx="1898038" cy="900015"/>
          </a:xfrm>
          <a:prstGeom prst="rect">
            <a:avLst/>
          </a:prstGeom>
          <a:noFill/>
        </p:spPr>
        <p:txBody>
          <a:bodyPr wrap="square" lIns="0" tIns="0" rIns="0" bIns="0" rtlCol="0">
            <a:noAutofit/>
          </a:bodyPr>
          <a:lstStyle/>
          <a:p>
            <a:r>
              <a:rPr lang="en-SG" sz="1400" b="0" dirty="0">
                <a:latin typeface="Colour Sans" panose="02000503030000020004" pitchFamily="2" charset="0"/>
              </a:rPr>
              <a:t>Other benefits:</a:t>
            </a:r>
          </a:p>
          <a:p>
            <a:pPr marL="285750" indent="-285750">
              <a:buFont typeface="Wingdings" panose="05000000000000000000" pitchFamily="2" charset="2"/>
              <a:buChar char="q"/>
            </a:pPr>
            <a:r>
              <a:rPr lang="en-SG" sz="1100" dirty="0">
                <a:latin typeface="Colour Sans" panose="02000503030000020004" pitchFamily="2" charset="0"/>
              </a:rPr>
              <a:t>Low VOC / Low Odour</a:t>
            </a:r>
            <a:endParaRPr lang="en-SG" sz="1100" b="0" dirty="0">
              <a:latin typeface="Colour Sans" panose="02000503030000020004" pitchFamily="2" charset="0"/>
            </a:endParaRPr>
          </a:p>
          <a:p>
            <a:pPr marL="285750" indent="-285750">
              <a:buFont typeface="Wingdings" panose="05000000000000000000" pitchFamily="2" charset="2"/>
              <a:buChar char="q"/>
            </a:pPr>
            <a:r>
              <a:rPr lang="en-SG" sz="1100" dirty="0">
                <a:latin typeface="Colour Sans" panose="02000503030000020004" pitchFamily="2" charset="0"/>
              </a:rPr>
              <a:t>No Added Lead &amp; mercury</a:t>
            </a:r>
          </a:p>
          <a:p>
            <a:endParaRPr lang="en-SG" sz="1400" b="0" dirty="0">
              <a:latin typeface="Colour Sans" panose="02000503030000020004" pitchFamily="2" charset="0"/>
            </a:endParaRPr>
          </a:p>
        </p:txBody>
      </p:sp>
      <p:pic>
        <p:nvPicPr>
          <p:cNvPr id="13" name="Picture 12" descr="Logo&#10;&#10;Description automatically generated">
            <a:extLst>
              <a:ext uri="{FF2B5EF4-FFF2-40B4-BE49-F238E27FC236}">
                <a16:creationId xmlns:a16="http://schemas.microsoft.com/office/drawing/2014/main" id="{CF3B684C-F080-33FA-3A32-6DECCCB705B8}"/>
              </a:ext>
            </a:extLst>
          </p:cNvPr>
          <p:cNvPicPr>
            <a:picLocks noChangeAspect="1"/>
          </p:cNvPicPr>
          <p:nvPr/>
        </p:nvPicPr>
        <p:blipFill>
          <a:blip r:embed="rId2"/>
          <a:stretch>
            <a:fillRect/>
          </a:stretch>
        </p:blipFill>
        <p:spPr>
          <a:xfrm>
            <a:off x="7675253" y="2929021"/>
            <a:ext cx="1176314" cy="1010293"/>
          </a:xfrm>
          <a:prstGeom prst="rect">
            <a:avLst/>
          </a:prstGeom>
        </p:spPr>
      </p:pic>
      <p:pic>
        <p:nvPicPr>
          <p:cNvPr id="33" name="Picture 32" descr="Logo&#10;&#10;Description automatically generated">
            <a:extLst>
              <a:ext uri="{FF2B5EF4-FFF2-40B4-BE49-F238E27FC236}">
                <a16:creationId xmlns:a16="http://schemas.microsoft.com/office/drawing/2014/main" id="{81991FC4-3472-8F30-64FD-C3B12E396188}"/>
              </a:ext>
            </a:extLst>
          </p:cNvPr>
          <p:cNvPicPr>
            <a:picLocks noChangeAspect="1"/>
          </p:cNvPicPr>
          <p:nvPr/>
        </p:nvPicPr>
        <p:blipFill>
          <a:blip r:embed="rId3"/>
          <a:stretch>
            <a:fillRect/>
          </a:stretch>
        </p:blipFill>
        <p:spPr>
          <a:xfrm>
            <a:off x="6860941" y="3147627"/>
            <a:ext cx="1399996" cy="786390"/>
          </a:xfrm>
          <a:prstGeom prst="rect">
            <a:avLst/>
          </a:prstGeom>
        </p:spPr>
      </p:pic>
      <p:graphicFrame>
        <p:nvGraphicFramePr>
          <p:cNvPr id="36" name="Table 35">
            <a:extLst>
              <a:ext uri="{FF2B5EF4-FFF2-40B4-BE49-F238E27FC236}">
                <a16:creationId xmlns:a16="http://schemas.microsoft.com/office/drawing/2014/main" id="{8B327683-5F78-9B79-0208-5C45B4B41D2E}"/>
              </a:ext>
            </a:extLst>
          </p:cNvPr>
          <p:cNvGraphicFramePr>
            <a:graphicFrameLocks noGrp="1"/>
          </p:cNvGraphicFramePr>
          <p:nvPr/>
        </p:nvGraphicFramePr>
        <p:xfrm>
          <a:off x="3312809" y="3982939"/>
          <a:ext cx="3687298" cy="900016"/>
        </p:xfrm>
        <a:graphic>
          <a:graphicData uri="http://schemas.openxmlformats.org/drawingml/2006/table">
            <a:tbl>
              <a:tblPr firstRow="1" bandRow="1">
                <a:tableStyleId>{2D5ABB26-0587-4C30-8999-92F81FD0307C}</a:tableStyleId>
              </a:tblPr>
              <a:tblGrid>
                <a:gridCol w="1764016">
                  <a:extLst>
                    <a:ext uri="{9D8B030D-6E8A-4147-A177-3AD203B41FA5}">
                      <a16:colId xmlns:a16="http://schemas.microsoft.com/office/drawing/2014/main" val="3738590716"/>
                    </a:ext>
                  </a:extLst>
                </a:gridCol>
                <a:gridCol w="1923282">
                  <a:extLst>
                    <a:ext uri="{9D8B030D-6E8A-4147-A177-3AD203B41FA5}">
                      <a16:colId xmlns:a16="http://schemas.microsoft.com/office/drawing/2014/main" val="3750538898"/>
                    </a:ext>
                  </a:extLst>
                </a:gridCol>
              </a:tblGrid>
              <a:tr h="225004">
                <a:tc>
                  <a:txBody>
                    <a:bodyPr/>
                    <a:lstStyle/>
                    <a:p>
                      <a:pPr marL="85725" marR="0" lvl="0" indent="0"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Open Sans" panose="020B0606030504020204" pitchFamily="34" charset="0"/>
                          <a:cs typeface="Open Sans" panose="020B0606030504020204" pitchFamily="34" charset="0"/>
                        </a:rPr>
                        <a:t>Colour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colour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25004">
                <a:tc>
                  <a:txBody>
                    <a:bodyPr/>
                    <a:lstStyle/>
                    <a:p>
                      <a:pPr marL="85725" marR="0" lvl="0" indent="0"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Open Sans" panose="020B0606030504020204" pitchFamily="34" charset="0"/>
                          <a:cs typeface="Open Sans" panose="020B0606030504020204" pitchFamily="34" charset="0"/>
                        </a:rPr>
                        <a:t>Algae &amp; Fungus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Alkali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 / Warranty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7 years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pic>
        <p:nvPicPr>
          <p:cNvPr id="6" name="Picture 1">
            <a:extLst>
              <a:ext uri="{FF2B5EF4-FFF2-40B4-BE49-F238E27FC236}">
                <a16:creationId xmlns:a16="http://schemas.microsoft.com/office/drawing/2014/main" id="{A2D9A494-E0AF-1736-B3B9-0C8EE3F4A4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3482" y="655739"/>
            <a:ext cx="1032145" cy="1139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Placeholder 14" descr="A round silver and blue logo&#10;&#10;Description automatically generated">
            <a:extLst>
              <a:ext uri="{FF2B5EF4-FFF2-40B4-BE49-F238E27FC236}">
                <a16:creationId xmlns:a16="http://schemas.microsoft.com/office/drawing/2014/main" id="{026A1C81-08D8-4A07-66E9-F9D46C985FE2}"/>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gray">
          <a:xfrm>
            <a:off x="4861123" y="2736778"/>
            <a:ext cx="982848" cy="982848"/>
          </a:xfrm>
          <a:prstGeom prst="rect">
            <a:avLst/>
          </a:prstGeom>
          <a:noFill/>
        </p:spPr>
      </p:pic>
      <p:pic>
        <p:nvPicPr>
          <p:cNvPr id="9" name="Picture 8" descr="A close-up of a sign&#10;&#10;Description automatically generated">
            <a:extLst>
              <a:ext uri="{FF2B5EF4-FFF2-40B4-BE49-F238E27FC236}">
                <a16:creationId xmlns:a16="http://schemas.microsoft.com/office/drawing/2014/main" id="{C0CEE7FA-D4A5-C836-A2FA-51C3320616B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055811" y="2669602"/>
            <a:ext cx="901010" cy="982848"/>
          </a:xfrm>
          <a:prstGeom prst="rect">
            <a:avLst/>
          </a:prstGeom>
        </p:spPr>
      </p:pic>
      <p:pic>
        <p:nvPicPr>
          <p:cNvPr id="11" name="Picture 10" descr="A blue and white logo&#10;&#10;Description automatically generated">
            <a:extLst>
              <a:ext uri="{FF2B5EF4-FFF2-40B4-BE49-F238E27FC236}">
                <a16:creationId xmlns:a16="http://schemas.microsoft.com/office/drawing/2014/main" id="{B8C89637-1926-E0B6-DD60-74EC88C81DF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753134" y="2568533"/>
            <a:ext cx="592493" cy="592493"/>
          </a:xfrm>
          <a:prstGeom prst="rect">
            <a:avLst/>
          </a:prstGeom>
        </p:spPr>
      </p:pic>
      <p:pic>
        <p:nvPicPr>
          <p:cNvPr id="12" name="Picture 11" descr="A logo of a technology company&#10;&#10;Description automatically generated">
            <a:extLst>
              <a:ext uri="{FF2B5EF4-FFF2-40B4-BE49-F238E27FC236}">
                <a16:creationId xmlns:a16="http://schemas.microsoft.com/office/drawing/2014/main" id="{FA6217FC-C639-A970-3AAD-CAA2A023DDFE}"/>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096832" y="2568533"/>
            <a:ext cx="592493" cy="592493"/>
          </a:xfrm>
          <a:prstGeom prst="rect">
            <a:avLst/>
          </a:prstGeom>
        </p:spPr>
      </p:pic>
      <p:pic>
        <p:nvPicPr>
          <p:cNvPr id="15" name="Picture 14" descr="A logo of a hand and stars&#10;&#10;Description automatically generated">
            <a:extLst>
              <a:ext uri="{FF2B5EF4-FFF2-40B4-BE49-F238E27FC236}">
                <a16:creationId xmlns:a16="http://schemas.microsoft.com/office/drawing/2014/main" id="{A3F92D07-4CEF-42B8-45C2-E025BE4E485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6843" y="2571750"/>
            <a:ext cx="553531" cy="553531"/>
          </a:xfrm>
          <a:prstGeom prst="rect">
            <a:avLst/>
          </a:prstGeom>
        </p:spPr>
      </p:pic>
      <p:pic>
        <p:nvPicPr>
          <p:cNvPr id="20" name="Picture 19" descr="A picture containing text, tree, sky, screenshot&#10;&#10;Description automatically generated">
            <a:extLst>
              <a:ext uri="{FF2B5EF4-FFF2-40B4-BE49-F238E27FC236}">
                <a16:creationId xmlns:a16="http://schemas.microsoft.com/office/drawing/2014/main" id="{54CE04C9-3B48-9CA4-B942-8603AB06C32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880796" y="413160"/>
            <a:ext cx="1627379" cy="2120105"/>
          </a:xfrm>
          <a:prstGeom prst="rect">
            <a:avLst/>
          </a:prstGeom>
        </p:spPr>
      </p:pic>
    </p:spTree>
    <p:extLst>
      <p:ext uri="{BB962C8B-B14F-4D97-AF65-F5344CB8AC3E}">
        <p14:creationId xmlns:p14="http://schemas.microsoft.com/office/powerpoint/2010/main" val="1167361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500"/>
                                        <p:tgtEl>
                                          <p:spTgt spid="12"/>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fade">
                                      <p:cBhvr>
                                        <p:cTn id="27" dur="500"/>
                                        <p:tgtEl>
                                          <p:spTgt spid="11"/>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endParaRPr lang="en-SG"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193626" y="601419"/>
          <a:ext cx="4440489" cy="2967845"/>
        </p:xfrm>
        <a:graphic>
          <a:graphicData uri="http://schemas.openxmlformats.org/drawingml/2006/table">
            <a:tbl>
              <a:tblPr firstRow="1" bandRow="1">
                <a:tableStyleId>{5940675A-B579-460E-94D1-54222C63F5DA}</a:tableStyleId>
              </a:tblPr>
              <a:tblGrid>
                <a:gridCol w="4440489">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8077">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My home is a symbol of my success, a pristine-looking house fills me with pride. Harsh weather and air pollution make the exterior walls of my home look old and dirty sooner than expected. I wish for an exterior paint that would keep my house looking clean and fresh for longer.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23556">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81845">
                <a:tc>
                  <a:txBody>
                    <a:bodyPr/>
                    <a:lstStyle/>
                    <a:p>
                      <a:pPr fontAlgn="base"/>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with its </a:t>
                      </a:r>
                      <a:r>
                        <a:rPr lang="en-US" sz="1050" b="0" dirty="0" err="1">
                          <a:latin typeface="Open Sans" panose="020B0606030504020204" pitchFamily="34" charset="0"/>
                          <a:ea typeface="Open Sans" panose="020B0606030504020204" pitchFamily="34" charset="0"/>
                          <a:cs typeface="Open Sans" panose="020B0606030504020204" pitchFamily="34" charset="0"/>
                        </a:rPr>
                        <a:t>Dualshield</a:t>
                      </a:r>
                      <a:r>
                        <a:rPr lang="en-US" sz="1050" b="0" dirty="0">
                          <a:latin typeface="Open Sans" panose="020B0606030504020204" pitchFamily="34" charset="0"/>
                          <a:ea typeface="Open Sans" panose="020B0606030504020204" pitchFamily="34" charset="0"/>
                          <a:cs typeface="Open Sans" panose="020B0606030504020204" pitchFamily="34" charset="0"/>
                        </a:rPr>
                        <a:t>™ Technology, provides 2x* longer protection against </a:t>
                      </a:r>
                      <a:r>
                        <a:rPr lang="en-US" sz="1050" b="0" dirty="0" err="1">
                          <a:latin typeface="Open Sans" panose="020B0606030504020204" pitchFamily="34" charset="0"/>
                          <a:ea typeface="Open Sans" panose="020B0606030504020204" pitchFamily="34" charset="0"/>
                          <a:cs typeface="Open Sans" panose="020B0606030504020204" pitchFamily="34" charset="0"/>
                        </a:rPr>
                        <a:t>colour</a:t>
                      </a:r>
                      <a:r>
                        <a:rPr lang="en-US" sz="1050" b="0" dirty="0">
                          <a:latin typeface="Open Sans" panose="020B0606030504020204" pitchFamily="34" charset="0"/>
                          <a:ea typeface="Open Sans" panose="020B0606030504020204" pitchFamily="34" charset="0"/>
                          <a:cs typeface="Open Sans" panose="020B0606030504020204" pitchFamily="34" charset="0"/>
                        </a:rPr>
                        <a:t> </a:t>
                      </a:r>
                      <a:r>
                        <a:rPr lang="en-US" sz="1050" b="0" dirty="0" err="1">
                          <a:latin typeface="Open Sans" panose="020B0606030504020204" pitchFamily="34" charset="0"/>
                          <a:ea typeface="Open Sans" panose="020B0606030504020204" pitchFamily="34" charset="0"/>
                          <a:cs typeface="Open Sans" panose="020B0606030504020204" pitchFamily="34" charset="0"/>
                        </a:rPr>
                        <a:t>fadingi</a:t>
                      </a:r>
                      <a:r>
                        <a:rPr lang="en-US" sz="1050" b="0" dirty="0">
                          <a:latin typeface="Open Sans" panose="020B0606030504020204" pitchFamily="34" charset="0"/>
                          <a:ea typeface="Open Sans" panose="020B0606030504020204" pitchFamily="34" charset="0"/>
                          <a:cs typeface="Open Sans" panose="020B0606030504020204" pitchFamily="34" charset="0"/>
                        </a:rPr>
                        <a:t>, dirt and dust deposits and algae &amp; fungus.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Cleaner, brighter and fresher home with 2X Ultimate Protection against all weather with 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comes with 6 years of protection assurance.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24750" y="1916074"/>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 10L, 20L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nvGraphicFramePr>
        <p:xfrm>
          <a:off x="193626" y="3982941"/>
          <a:ext cx="3063924" cy="907717"/>
        </p:xfrm>
        <a:graphic>
          <a:graphicData uri="http://schemas.openxmlformats.org/drawingml/2006/table">
            <a:tbl>
              <a:tblPr firstRow="1" bandRow="1">
                <a:tableStyleId>{2D5ABB26-0587-4C30-8999-92F81FD0307C}</a:tableStyleId>
              </a:tblPr>
              <a:tblGrid>
                <a:gridCol w="1416182">
                  <a:extLst>
                    <a:ext uri="{9D8B030D-6E8A-4147-A177-3AD203B41FA5}">
                      <a16:colId xmlns:a16="http://schemas.microsoft.com/office/drawing/2014/main" val="2714193207"/>
                    </a:ext>
                  </a:extLst>
                </a:gridCol>
                <a:gridCol w="1647742">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Low Sheen 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12-13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opacity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5 Ready Mix </a:t>
                      </a:r>
                      <a:r>
                        <a:rPr kumimoji="0" lang="en-SG" sz="1100" b="0" i="0" u="none" strike="noStrike" kern="1200" cap="none" spc="0" normalizeH="0" baseline="0" noProof="0">
                          <a:ln>
                            <a:noFill/>
                          </a:ln>
                          <a:solidFill>
                            <a:srgbClr val="000000"/>
                          </a:solidFill>
                          <a:effectLst/>
                          <a:uLnTx/>
                          <a:uFillTx/>
                          <a:latin typeface="Colour Sans" panose="02000503030000020004" pitchFamily="2" charset="0"/>
                          <a:ea typeface="+mn-ea"/>
                          <a:cs typeface="+mn-cs"/>
                        </a:rPr>
                        <a:t>, 3258 Tinting</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sp>
        <p:nvSpPr>
          <p:cNvPr id="4" name="TextBox 3">
            <a:extLst>
              <a:ext uri="{FF2B5EF4-FFF2-40B4-BE49-F238E27FC236}">
                <a16:creationId xmlns:a16="http://schemas.microsoft.com/office/drawing/2014/main" id="{E09ECB9B-4496-F6BB-2EE5-30E0410D2810}"/>
              </a:ext>
            </a:extLst>
          </p:cNvPr>
          <p:cNvSpPr txBox="1"/>
          <p:nvPr/>
        </p:nvSpPr>
        <p:spPr>
          <a:xfrm>
            <a:off x="7152073" y="3982939"/>
            <a:ext cx="1898038" cy="900015"/>
          </a:xfrm>
          <a:prstGeom prst="rect">
            <a:avLst/>
          </a:prstGeom>
          <a:noFill/>
        </p:spPr>
        <p:txBody>
          <a:bodyPr wrap="square" lIns="0" tIns="0" rIns="0" bIns="0" rtlCol="0">
            <a:noAutofit/>
          </a:bodyPr>
          <a:lstStyle/>
          <a:p>
            <a:r>
              <a:rPr lang="en-SG" sz="1400" b="0" dirty="0">
                <a:latin typeface="Colour Sans" panose="02000503030000020004" pitchFamily="2" charset="0"/>
              </a:rPr>
              <a:t>Other benefits:</a:t>
            </a:r>
          </a:p>
          <a:p>
            <a:pPr marL="285750" indent="-285750">
              <a:buFont typeface="Wingdings" panose="05000000000000000000" pitchFamily="2" charset="2"/>
              <a:buChar char="q"/>
            </a:pPr>
            <a:r>
              <a:rPr lang="en-SG" sz="1100" dirty="0">
                <a:latin typeface="Colour Sans" panose="02000503030000020004" pitchFamily="2" charset="0"/>
              </a:rPr>
              <a:t>Low VOC / Low Odour</a:t>
            </a:r>
            <a:endParaRPr lang="en-SG" sz="1100" b="0" dirty="0">
              <a:latin typeface="Colour Sans" panose="02000503030000020004" pitchFamily="2" charset="0"/>
            </a:endParaRPr>
          </a:p>
          <a:p>
            <a:pPr marL="285750" indent="-285750">
              <a:buFont typeface="Wingdings" panose="05000000000000000000" pitchFamily="2" charset="2"/>
              <a:buChar char="q"/>
            </a:pPr>
            <a:r>
              <a:rPr lang="en-SG" sz="1100" dirty="0">
                <a:latin typeface="Colour Sans" panose="02000503030000020004" pitchFamily="2" charset="0"/>
              </a:rPr>
              <a:t>No Added Lead &amp; mercury</a:t>
            </a:r>
          </a:p>
          <a:p>
            <a:endParaRPr lang="en-SG" sz="1400" b="0" dirty="0">
              <a:latin typeface="Colour Sans" panose="02000503030000020004" pitchFamily="2" charset="0"/>
            </a:endParaRPr>
          </a:p>
        </p:txBody>
      </p:sp>
      <p:pic>
        <p:nvPicPr>
          <p:cNvPr id="13" name="Picture 12" descr="Logo&#10;&#10;Description automatically generated">
            <a:extLst>
              <a:ext uri="{FF2B5EF4-FFF2-40B4-BE49-F238E27FC236}">
                <a16:creationId xmlns:a16="http://schemas.microsoft.com/office/drawing/2014/main" id="{CF3B684C-F080-33FA-3A32-6DECCCB705B8}"/>
              </a:ext>
            </a:extLst>
          </p:cNvPr>
          <p:cNvPicPr>
            <a:picLocks noChangeAspect="1"/>
          </p:cNvPicPr>
          <p:nvPr/>
        </p:nvPicPr>
        <p:blipFill>
          <a:blip r:embed="rId2"/>
          <a:stretch>
            <a:fillRect/>
          </a:stretch>
        </p:blipFill>
        <p:spPr>
          <a:xfrm>
            <a:off x="5637901" y="2970090"/>
            <a:ext cx="1176314" cy="1010293"/>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3B6E704A-176D-563D-A947-FD3AB73B683F}"/>
              </a:ext>
            </a:extLst>
          </p:cNvPr>
          <p:cNvPicPr>
            <a:picLocks noChangeAspect="1"/>
          </p:cNvPicPr>
          <p:nvPr/>
        </p:nvPicPr>
        <p:blipFill>
          <a:blip r:embed="rId3"/>
          <a:stretch>
            <a:fillRect/>
          </a:stretch>
        </p:blipFill>
        <p:spPr>
          <a:xfrm>
            <a:off x="4149333" y="2198126"/>
            <a:ext cx="2348997" cy="1319452"/>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813BD376-5374-E890-968B-E7C7C1EACF24}"/>
              </a:ext>
            </a:extLst>
          </p:cNvPr>
          <p:cNvPicPr>
            <a:picLocks noChangeAspect="1"/>
          </p:cNvPicPr>
          <p:nvPr/>
        </p:nvPicPr>
        <p:blipFill>
          <a:blip r:embed="rId4"/>
          <a:stretch>
            <a:fillRect/>
          </a:stretch>
        </p:blipFill>
        <p:spPr>
          <a:xfrm>
            <a:off x="6853193" y="2514524"/>
            <a:ext cx="1534363" cy="861865"/>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D5967B6E-2682-2586-B605-E79697D6E5AE}"/>
              </a:ext>
            </a:extLst>
          </p:cNvPr>
          <p:cNvPicPr>
            <a:picLocks noChangeAspect="1"/>
          </p:cNvPicPr>
          <p:nvPr/>
        </p:nvPicPr>
        <p:blipFill>
          <a:blip r:embed="rId5"/>
          <a:stretch>
            <a:fillRect/>
          </a:stretch>
        </p:blipFill>
        <p:spPr>
          <a:xfrm>
            <a:off x="6212258" y="2498488"/>
            <a:ext cx="1534363" cy="861865"/>
          </a:xfrm>
          <a:prstGeom prst="rect">
            <a:avLst/>
          </a:prstGeom>
        </p:spPr>
      </p:pic>
      <p:pic>
        <p:nvPicPr>
          <p:cNvPr id="24" name="Picture 23" descr="Graphical user interface&#10;&#10;Description automatically generated with low confidence">
            <a:extLst>
              <a:ext uri="{FF2B5EF4-FFF2-40B4-BE49-F238E27FC236}">
                <a16:creationId xmlns:a16="http://schemas.microsoft.com/office/drawing/2014/main" id="{3D2C24A6-B176-8E12-B0FB-7D45A853B23C}"/>
              </a:ext>
            </a:extLst>
          </p:cNvPr>
          <p:cNvPicPr>
            <a:picLocks noChangeAspect="1"/>
          </p:cNvPicPr>
          <p:nvPr/>
        </p:nvPicPr>
        <p:blipFill>
          <a:blip r:embed="rId6"/>
          <a:stretch>
            <a:fillRect/>
          </a:stretch>
        </p:blipFill>
        <p:spPr>
          <a:xfrm>
            <a:off x="5472676" y="2471980"/>
            <a:ext cx="1534363" cy="861865"/>
          </a:xfrm>
          <a:prstGeom prst="rect">
            <a:avLst/>
          </a:prstGeom>
        </p:spPr>
      </p:pic>
      <p:graphicFrame>
        <p:nvGraphicFramePr>
          <p:cNvPr id="36" name="Table 35">
            <a:extLst>
              <a:ext uri="{FF2B5EF4-FFF2-40B4-BE49-F238E27FC236}">
                <a16:creationId xmlns:a16="http://schemas.microsoft.com/office/drawing/2014/main" id="{8B327683-5F78-9B79-0208-5C45B4B41D2E}"/>
              </a:ext>
            </a:extLst>
          </p:cNvPr>
          <p:cNvGraphicFramePr>
            <a:graphicFrameLocks noGrp="1"/>
          </p:cNvGraphicFramePr>
          <p:nvPr/>
        </p:nvGraphicFramePr>
        <p:xfrm>
          <a:off x="3312809" y="3982939"/>
          <a:ext cx="3687298" cy="900016"/>
        </p:xfrm>
        <a:graphic>
          <a:graphicData uri="http://schemas.openxmlformats.org/drawingml/2006/table">
            <a:tbl>
              <a:tblPr firstRow="1" bandRow="1">
                <a:tableStyleId>{2D5ABB26-0587-4C30-8999-92F81FD0307C}</a:tableStyleId>
              </a:tblPr>
              <a:tblGrid>
                <a:gridCol w="1764016">
                  <a:extLst>
                    <a:ext uri="{9D8B030D-6E8A-4147-A177-3AD203B41FA5}">
                      <a16:colId xmlns:a16="http://schemas.microsoft.com/office/drawing/2014/main" val="3738590716"/>
                    </a:ext>
                  </a:extLst>
                </a:gridCol>
                <a:gridCol w="1923282">
                  <a:extLst>
                    <a:ext uri="{9D8B030D-6E8A-4147-A177-3AD203B41FA5}">
                      <a16:colId xmlns:a16="http://schemas.microsoft.com/office/drawing/2014/main" val="3750538898"/>
                    </a:ext>
                  </a:extLst>
                </a:gridCol>
              </a:tblGrid>
              <a:tr h="225004">
                <a:tc>
                  <a:txBody>
                    <a:bodyPr/>
                    <a:lstStyle/>
                    <a:p>
                      <a:pPr marL="85725" marR="0" lvl="0" indent="0"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Open Sans" panose="020B0606030504020204" pitchFamily="34" charset="0"/>
                          <a:cs typeface="Open Sans" panose="020B0606030504020204" pitchFamily="34" charset="0"/>
                        </a:rPr>
                        <a:t>Colour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colour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25004">
                <a:tc>
                  <a:txBody>
                    <a:bodyPr/>
                    <a:lstStyle/>
                    <a:p>
                      <a:pPr marL="85725" marR="0" lvl="0" indent="0"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Open Sans" panose="020B0606030504020204" pitchFamily="34" charset="0"/>
                          <a:cs typeface="Open Sans" panose="020B0606030504020204" pitchFamily="34" charset="0"/>
                        </a:rPr>
                        <a:t>Algae &amp; Fungus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Alkali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 / Warranty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6 years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pic>
        <p:nvPicPr>
          <p:cNvPr id="7" name="Picture 6" descr="A blue and yellow container with a blue lid&#10;&#10;Description automatically generated">
            <a:extLst>
              <a:ext uri="{FF2B5EF4-FFF2-40B4-BE49-F238E27FC236}">
                <a16:creationId xmlns:a16="http://schemas.microsoft.com/office/drawing/2014/main" id="{2A265EED-F9EA-D100-A550-DB707A84CB54}"/>
              </a:ext>
            </a:extLst>
          </p:cNvPr>
          <p:cNvPicPr>
            <a:picLocks noChangeAspect="1"/>
          </p:cNvPicPr>
          <p:nvPr/>
        </p:nvPicPr>
        <p:blipFill>
          <a:blip r:embed="rId7"/>
          <a:stretch>
            <a:fillRect/>
          </a:stretch>
        </p:blipFill>
        <p:spPr>
          <a:xfrm>
            <a:off x="7193061" y="295624"/>
            <a:ext cx="1744645" cy="1877820"/>
          </a:xfrm>
          <a:prstGeom prst="rect">
            <a:avLst/>
          </a:prstGeom>
        </p:spPr>
      </p:pic>
      <p:pic>
        <p:nvPicPr>
          <p:cNvPr id="9" name="Picture 8" descr="A red and yellow circle with text and numbers&#10;&#10;Description automatically generated">
            <a:extLst>
              <a:ext uri="{FF2B5EF4-FFF2-40B4-BE49-F238E27FC236}">
                <a16:creationId xmlns:a16="http://schemas.microsoft.com/office/drawing/2014/main" id="{6C2E4D62-EB65-DDA3-2E9A-16F498C79731}"/>
              </a:ext>
            </a:extLst>
          </p:cNvPr>
          <p:cNvPicPr>
            <a:picLocks noChangeAspect="1"/>
          </p:cNvPicPr>
          <p:nvPr/>
        </p:nvPicPr>
        <p:blipFill>
          <a:blip r:embed="rId8"/>
          <a:stretch>
            <a:fillRect/>
          </a:stretch>
        </p:blipFill>
        <p:spPr>
          <a:xfrm>
            <a:off x="8188245" y="2386865"/>
            <a:ext cx="861866" cy="861866"/>
          </a:xfrm>
          <a:prstGeom prst="rect">
            <a:avLst/>
          </a:prstGeom>
        </p:spPr>
      </p:pic>
      <p:pic>
        <p:nvPicPr>
          <p:cNvPr id="10" name="Picture 9">
            <a:extLst>
              <a:ext uri="{FF2B5EF4-FFF2-40B4-BE49-F238E27FC236}">
                <a16:creationId xmlns:a16="http://schemas.microsoft.com/office/drawing/2014/main" id="{8F4E54F3-8219-A042-DD3B-0DB362301B36}"/>
              </a:ext>
            </a:extLst>
          </p:cNvPr>
          <p:cNvPicPr>
            <a:picLocks noChangeAspect="1"/>
          </p:cNvPicPr>
          <p:nvPr/>
        </p:nvPicPr>
        <p:blipFill>
          <a:blip r:embed="rId9"/>
          <a:stretch>
            <a:fillRect/>
          </a:stretch>
        </p:blipFill>
        <p:spPr>
          <a:xfrm>
            <a:off x="4965804" y="1114239"/>
            <a:ext cx="2061488" cy="1030744"/>
          </a:xfrm>
          <a:prstGeom prst="rect">
            <a:avLst/>
          </a:prstGeom>
        </p:spPr>
      </p:pic>
    </p:spTree>
    <p:extLst>
      <p:ext uri="{BB962C8B-B14F-4D97-AF65-F5344CB8AC3E}">
        <p14:creationId xmlns:p14="http://schemas.microsoft.com/office/powerpoint/2010/main" val="21092325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12</a:t>
            </a:fld>
            <a:endParaRPr lang="en-US" dirty="0"/>
          </a:p>
        </p:txBody>
      </p:sp>
      <p:sp>
        <p:nvSpPr>
          <p:cNvPr id="3" name="Footer Placeholder 2">
            <a:extLst>
              <a:ext uri="{FF2B5EF4-FFF2-40B4-BE49-F238E27FC236}">
                <a16:creationId xmlns:a16="http://schemas.microsoft.com/office/drawing/2014/main" id="{E2190534-3CAA-D1B7-DDC1-F5334E469BAE}"/>
              </a:ext>
            </a:extLst>
          </p:cNvPr>
          <p:cNvSpPr>
            <a:spLocks noGrp="1"/>
          </p:cNvSpPr>
          <p:nvPr>
            <p:ph type="ftr" sz="quarter" idx="11"/>
          </p:nvPr>
        </p:nvSpPr>
        <p:spPr/>
        <p:txBody>
          <a:bodyPr/>
          <a:lstStyle/>
          <a:p>
            <a:r>
              <a:rPr lang="en-US" noProof="0"/>
              <a:t>Business unit | Footer</a:t>
            </a:r>
            <a:endParaRPr lang="en-US" noProof="0"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p:txBody>
          <a:bodyPr/>
          <a:lstStyle/>
          <a:p>
            <a:r>
              <a:rPr lang="en-SG" dirty="0"/>
              <a:t>WATERPROOFING</a:t>
            </a:r>
          </a:p>
        </p:txBody>
      </p:sp>
    </p:spTree>
    <p:extLst>
      <p:ext uri="{BB962C8B-B14F-4D97-AF65-F5344CB8AC3E}">
        <p14:creationId xmlns:p14="http://schemas.microsoft.com/office/powerpoint/2010/main" val="8515684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1982508730"/>
              </p:ext>
            </p:extLst>
          </p:nvPr>
        </p:nvGraphicFramePr>
        <p:xfrm>
          <a:off x="220445" y="540030"/>
          <a:ext cx="4106468" cy="3253011"/>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247274">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1003643">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How can I prevent water leaking &amp; seepage on horizontal exterior roofs/terraces?</a:t>
                      </a:r>
                    </a:p>
                    <a:p>
                      <a:pPr marL="171450" indent="-171450">
                        <a:buFont typeface="Wingdings" panose="05000000000000000000" pitchFamily="2" charset="2"/>
                        <a:buChar char="ü"/>
                      </a:pPr>
                      <a:r>
                        <a:rPr lang="en-US" sz="900" dirty="0"/>
                        <a:t>I need a thorough and long lasting solution to get the dampness out and prevent it from coming back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7274">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946676">
                <a:tc>
                  <a:txBody>
                    <a:bodyPr/>
                    <a:lstStyle/>
                    <a:p>
                      <a:r>
                        <a:rPr lang="en-US" sz="900" b="1" dirty="0"/>
                        <a:t>Dulux </a:t>
                      </a:r>
                      <a:r>
                        <a:rPr lang="en-US" sz="900" b="1" dirty="0" err="1"/>
                        <a:t>Aquatech</a:t>
                      </a:r>
                      <a:r>
                        <a:rPr lang="en-US" sz="900" b="1" dirty="0"/>
                        <a:t> Roof Waterproof </a:t>
                      </a:r>
                      <a:r>
                        <a:rPr lang="en-US" sz="900" dirty="0"/>
                        <a:t>is a premium liquid applied horizontal waterproofing solution which provides protection for roofs &amp; surfaces for up to 8 years.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i="1" dirty="0"/>
                        <a:t>With </a:t>
                      </a:r>
                      <a:r>
                        <a:rPr lang="en-US" sz="900" b="1" i="1" dirty="0" err="1"/>
                        <a:t>HydroResist</a:t>
                      </a:r>
                      <a:r>
                        <a:rPr lang="en-US" sz="900" b="1" i="1" dirty="0"/>
                        <a:t> Technology</a:t>
                      </a:r>
                      <a:r>
                        <a:rPr lang="en-US" sz="900" i="1" dirty="0"/>
                        <a:t>, it forms an impenetrable, tough film up to 600-800 microns over porous roofs / terraces. </a:t>
                      </a:r>
                      <a:endParaRPr lang="en-US" sz="9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7274">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77535">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Stay worry free when it comes to protection of my house from any dampness and seepages issues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220445" y="3910230"/>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847593" y="2109070"/>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4L,10L &amp; 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nvGraphicFramePr>
        <p:xfrm>
          <a:off x="295818" y="4179305"/>
          <a:ext cx="3272865" cy="810207"/>
        </p:xfrm>
        <a:graphic>
          <a:graphicData uri="http://schemas.openxmlformats.org/drawingml/2006/table">
            <a:tbl>
              <a:tblPr firstRow="1" bandRow="1">
                <a:tableStyleId>{2D5ABB26-0587-4C30-8999-92F81FD0307C}</a:tableStyleId>
              </a:tblPr>
              <a:tblGrid>
                <a:gridCol w="1037853">
                  <a:extLst>
                    <a:ext uri="{9D8B030D-6E8A-4147-A177-3AD203B41FA5}">
                      <a16:colId xmlns:a16="http://schemas.microsoft.com/office/drawing/2014/main" val="2714193207"/>
                    </a:ext>
                  </a:extLst>
                </a:gridCol>
                <a:gridCol w="2235012">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Interior &amp; Exterior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kern="1200" dirty="0">
                          <a:solidFill>
                            <a:schemeClr val="tx1"/>
                          </a:solidFill>
                          <a:latin typeface="Colour Sans" panose="02000503030000020004"/>
                          <a:ea typeface="+mn-ea"/>
                          <a:cs typeface="+mn-cs"/>
                        </a:rPr>
                        <a:t>Up to 0.74-0.92 m2 / L / 3 coats</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Min. 3 coats (recommended)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White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nvGraphicFramePr>
        <p:xfrm>
          <a:off x="3681239" y="4175571"/>
          <a:ext cx="3614969" cy="828550"/>
        </p:xfrm>
        <a:graphic>
          <a:graphicData uri="http://schemas.openxmlformats.org/drawingml/2006/table">
            <a:tbl>
              <a:tblPr firstRow="1" bandRow="1">
                <a:tableStyleId>{2D5ABB26-0587-4C30-8999-92F81FD0307C}</a:tableStyleId>
              </a:tblPr>
              <a:tblGrid>
                <a:gridCol w="1474631">
                  <a:extLst>
                    <a:ext uri="{9D8B030D-6E8A-4147-A177-3AD203B41FA5}">
                      <a16:colId xmlns:a16="http://schemas.microsoft.com/office/drawing/2014/main" val="3738590716"/>
                    </a:ext>
                  </a:extLst>
                </a:gridCol>
                <a:gridCol w="2140338">
                  <a:extLst>
                    <a:ext uri="{9D8B030D-6E8A-4147-A177-3AD203B41FA5}">
                      <a16:colId xmlns:a16="http://schemas.microsoft.com/office/drawing/2014/main" val="3750538898"/>
                    </a:ext>
                  </a:extLst>
                </a:gridCol>
              </a:tblGrid>
              <a:tr h="121392">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Horizontal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7991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Surface 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Prevents water seepage and carbonation</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21392">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Prevent fungal attacks</a:t>
                      </a:r>
                      <a:endParaRPr lang="en-US" sz="900" kern="1200" dirty="0">
                        <a:solidFill>
                          <a:schemeClr val="tx1"/>
                        </a:solidFill>
                        <a:latin typeface="Calibri" panose="020F0502020204030204" pitchFamily="34" charset="0"/>
                        <a:ea typeface="+mn-ea"/>
                        <a:cs typeface="Calibri" panose="020F050202020403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42784">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The film being highly flexible, it bridges cracks of up to 2mm </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674421" y="2621959"/>
            <a:ext cx="1344747"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Sun Reflect of up to 10 degree Celsius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Multi-surface adhesion on surfaces like brickbat </a:t>
            </a:r>
            <a:r>
              <a:rPr lang="en-US" sz="1100" dirty="0" err="1">
                <a:latin typeface="Calibri" panose="020F0502020204030204" pitchFamily="34" charset="0"/>
                <a:cs typeface="Calibri" panose="020F0502020204030204" pitchFamily="34" charset="0"/>
              </a:rPr>
              <a:t>coba</a:t>
            </a:r>
            <a:r>
              <a:rPr lang="en-US" sz="1100" dirty="0">
                <a:latin typeface="Calibri" panose="020F0502020204030204" pitchFamily="34" charset="0"/>
                <a:cs typeface="Calibri" panose="020F0502020204030204" pitchFamily="34" charset="0"/>
              </a:rPr>
              <a:t>, plaster, </a:t>
            </a:r>
            <a:r>
              <a:rPr lang="en-US" sz="1100" dirty="0" err="1">
                <a:latin typeface="Calibri" panose="020F0502020204030204" pitchFamily="34" charset="0"/>
                <a:cs typeface="Calibri" panose="020F0502020204030204" pitchFamily="34" charset="0"/>
              </a:rPr>
              <a:t>china</a:t>
            </a:r>
            <a:r>
              <a:rPr lang="en-US" sz="1100" dirty="0">
                <a:latin typeface="Calibri" panose="020F0502020204030204" pitchFamily="34" charset="0"/>
                <a:cs typeface="Calibri" panose="020F0502020204030204" pitchFamily="34" charset="0"/>
              </a:rPr>
              <a:t> chips and mosaic tiles	</a:t>
            </a:r>
          </a:p>
        </p:txBody>
      </p:sp>
      <p:pic>
        <p:nvPicPr>
          <p:cNvPr id="8" name="Picture 7" descr="Icon&#10;&#10;Description automatically generated">
            <a:extLst>
              <a:ext uri="{FF2B5EF4-FFF2-40B4-BE49-F238E27FC236}">
                <a16:creationId xmlns:a16="http://schemas.microsoft.com/office/drawing/2014/main" id="{99160969-E03A-14A5-47DC-DFD410256877}"/>
              </a:ext>
            </a:extLst>
          </p:cNvPr>
          <p:cNvPicPr>
            <a:picLocks noChangeAspect="1"/>
          </p:cNvPicPr>
          <p:nvPr/>
        </p:nvPicPr>
        <p:blipFill>
          <a:blip r:embed="rId2"/>
          <a:stretch>
            <a:fillRect/>
          </a:stretch>
        </p:blipFill>
        <p:spPr>
          <a:xfrm>
            <a:off x="4326914" y="2307035"/>
            <a:ext cx="987198" cy="1236054"/>
          </a:xfrm>
          <a:prstGeom prst="rect">
            <a:avLst/>
          </a:prstGeom>
        </p:spPr>
      </p:pic>
      <p:pic>
        <p:nvPicPr>
          <p:cNvPr id="11" name="Picture 10" descr="Icon&#10;&#10;Description automatically generated">
            <a:extLst>
              <a:ext uri="{FF2B5EF4-FFF2-40B4-BE49-F238E27FC236}">
                <a16:creationId xmlns:a16="http://schemas.microsoft.com/office/drawing/2014/main" id="{DC4DD95A-4D33-4DEB-2BC3-F7AEDB58A703}"/>
              </a:ext>
            </a:extLst>
          </p:cNvPr>
          <p:cNvPicPr>
            <a:picLocks noChangeAspect="1"/>
          </p:cNvPicPr>
          <p:nvPr/>
        </p:nvPicPr>
        <p:blipFill>
          <a:blip r:embed="rId3"/>
          <a:stretch>
            <a:fillRect/>
          </a:stretch>
        </p:blipFill>
        <p:spPr>
          <a:xfrm>
            <a:off x="5264805" y="2451388"/>
            <a:ext cx="701572" cy="704042"/>
          </a:xfrm>
          <a:prstGeom prst="rect">
            <a:avLst/>
          </a:prstGeom>
        </p:spPr>
      </p:pic>
      <p:pic>
        <p:nvPicPr>
          <p:cNvPr id="12" name="Picture 11" descr="Logo, icon&#10;&#10;Description automatically generated">
            <a:extLst>
              <a:ext uri="{FF2B5EF4-FFF2-40B4-BE49-F238E27FC236}">
                <a16:creationId xmlns:a16="http://schemas.microsoft.com/office/drawing/2014/main" id="{C567F378-D369-7BE7-CAE0-03F6BA8126F8}"/>
              </a:ext>
            </a:extLst>
          </p:cNvPr>
          <p:cNvPicPr>
            <a:picLocks noChangeAspect="1"/>
          </p:cNvPicPr>
          <p:nvPr/>
        </p:nvPicPr>
        <p:blipFill>
          <a:blip r:embed="rId4"/>
          <a:stretch>
            <a:fillRect/>
          </a:stretch>
        </p:blipFill>
        <p:spPr>
          <a:xfrm>
            <a:off x="6042493" y="2424868"/>
            <a:ext cx="710784" cy="710784"/>
          </a:xfrm>
          <a:prstGeom prst="rect">
            <a:avLst/>
          </a:prstGeom>
        </p:spPr>
      </p:pic>
      <p:pic>
        <p:nvPicPr>
          <p:cNvPr id="13" name="Picture 12" descr="Icon&#10;&#10;Description automatically generated">
            <a:extLst>
              <a:ext uri="{FF2B5EF4-FFF2-40B4-BE49-F238E27FC236}">
                <a16:creationId xmlns:a16="http://schemas.microsoft.com/office/drawing/2014/main" id="{05D1BC74-4EF8-9356-12C1-8A97FF5A802A}"/>
              </a:ext>
            </a:extLst>
          </p:cNvPr>
          <p:cNvPicPr>
            <a:picLocks noChangeAspect="1"/>
          </p:cNvPicPr>
          <p:nvPr/>
        </p:nvPicPr>
        <p:blipFill>
          <a:blip r:embed="rId5"/>
          <a:stretch>
            <a:fillRect/>
          </a:stretch>
        </p:blipFill>
        <p:spPr>
          <a:xfrm>
            <a:off x="6837877" y="2451388"/>
            <a:ext cx="628952" cy="631166"/>
          </a:xfrm>
          <a:prstGeom prst="rect">
            <a:avLst/>
          </a:prstGeom>
        </p:spPr>
      </p:pic>
      <p:sp>
        <p:nvSpPr>
          <p:cNvPr id="10" name="Title 7">
            <a:extLst>
              <a:ext uri="{FF2B5EF4-FFF2-40B4-BE49-F238E27FC236}">
                <a16:creationId xmlns:a16="http://schemas.microsoft.com/office/drawing/2014/main" id="{C5D0DF65-E24B-D984-70FE-81D61BD4EE94}"/>
              </a:ext>
            </a:extLst>
          </p:cNvPr>
          <p:cNvSpPr txBox="1">
            <a:spLocks/>
          </p:cNvSpPr>
          <p:nvPr/>
        </p:nvSpPr>
        <p:spPr>
          <a:xfrm>
            <a:off x="-66980" y="29810"/>
            <a:ext cx="9855557" cy="372542"/>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000" dirty="0"/>
              <a:t>Liquid Applied Horizontal - Dulux </a:t>
            </a:r>
            <a:r>
              <a:rPr lang="en-US" sz="2000" dirty="0" err="1"/>
              <a:t>Aquatech</a:t>
            </a:r>
            <a:r>
              <a:rPr lang="en-US" sz="2000" dirty="0"/>
              <a:t> Roof WTP</a:t>
            </a:r>
            <a:endParaRPr lang="en-SG" sz="2000" dirty="0">
              <a:latin typeface="Colour Sans" panose="02000503030000020004" pitchFamily="2" charset="0"/>
            </a:endParaRPr>
          </a:p>
        </p:txBody>
      </p:sp>
      <p:pic>
        <p:nvPicPr>
          <p:cNvPr id="15" name="Picture 2" descr="Procedure for Terrace Waterproofing | Roof Waterproofing">
            <a:extLst>
              <a:ext uri="{FF2B5EF4-FFF2-40B4-BE49-F238E27FC236}">
                <a16:creationId xmlns:a16="http://schemas.microsoft.com/office/drawing/2014/main" id="{09AB2229-D400-CAC1-380B-348BB55C2249}"/>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38543" b="55523"/>
          <a:stretch/>
        </p:blipFill>
        <p:spPr bwMode="auto">
          <a:xfrm>
            <a:off x="4400770" y="555892"/>
            <a:ext cx="3211721" cy="1679137"/>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44997185-152A-943B-3FCC-2648EAB8615B}"/>
              </a:ext>
            </a:extLst>
          </p:cNvPr>
          <p:cNvPicPr>
            <a:picLocks noChangeAspect="1"/>
          </p:cNvPicPr>
          <p:nvPr/>
        </p:nvPicPr>
        <p:blipFill>
          <a:blip r:embed="rId7"/>
          <a:stretch>
            <a:fillRect/>
          </a:stretch>
        </p:blipFill>
        <p:spPr>
          <a:xfrm>
            <a:off x="7612491" y="547534"/>
            <a:ext cx="1524000" cy="1524000"/>
          </a:xfrm>
          <a:prstGeom prst="rect">
            <a:avLst/>
          </a:prstGeom>
        </p:spPr>
      </p:pic>
      <p:sp>
        <p:nvSpPr>
          <p:cNvPr id="22" name="TextBox 21">
            <a:extLst>
              <a:ext uri="{FF2B5EF4-FFF2-40B4-BE49-F238E27FC236}">
                <a16:creationId xmlns:a16="http://schemas.microsoft.com/office/drawing/2014/main" id="{1F49E9F4-AE1E-EFFA-9870-6AE9B98F7B7C}"/>
              </a:ext>
            </a:extLst>
          </p:cNvPr>
          <p:cNvSpPr txBox="1"/>
          <p:nvPr/>
        </p:nvSpPr>
        <p:spPr>
          <a:xfrm>
            <a:off x="6152280" y="3164873"/>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Bridges Cracks </a:t>
            </a:r>
          </a:p>
        </p:txBody>
      </p:sp>
      <p:sp>
        <p:nvSpPr>
          <p:cNvPr id="23" name="TextBox 22">
            <a:extLst>
              <a:ext uri="{FF2B5EF4-FFF2-40B4-BE49-F238E27FC236}">
                <a16:creationId xmlns:a16="http://schemas.microsoft.com/office/drawing/2014/main" id="{CA00F2E2-3907-7AA9-BE7B-A29F257776E7}"/>
              </a:ext>
            </a:extLst>
          </p:cNvPr>
          <p:cNvSpPr txBox="1"/>
          <p:nvPr/>
        </p:nvSpPr>
        <p:spPr>
          <a:xfrm>
            <a:off x="6836440" y="3152110"/>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Foot Trafficable</a:t>
            </a:r>
          </a:p>
        </p:txBody>
      </p:sp>
      <p:sp>
        <p:nvSpPr>
          <p:cNvPr id="24" name="TextBox 23">
            <a:extLst>
              <a:ext uri="{FF2B5EF4-FFF2-40B4-BE49-F238E27FC236}">
                <a16:creationId xmlns:a16="http://schemas.microsoft.com/office/drawing/2014/main" id="{A29227FF-9C00-E65A-2F59-23BA82D85461}"/>
              </a:ext>
            </a:extLst>
          </p:cNvPr>
          <p:cNvSpPr txBox="1"/>
          <p:nvPr/>
        </p:nvSpPr>
        <p:spPr>
          <a:xfrm>
            <a:off x="7316154" y="4229100"/>
            <a:ext cx="914400" cy="914400"/>
          </a:xfrm>
          <a:prstGeom prst="rect">
            <a:avLst/>
          </a:prstGeom>
          <a:noFill/>
        </p:spPr>
        <p:txBody>
          <a:bodyPr wrap="none" lIns="0" tIns="0" rIns="0" bIns="0" rtlCol="0">
            <a:noAutofit/>
          </a:bodyPr>
          <a:lstStyle/>
          <a:p>
            <a:r>
              <a:rPr lang="en-US" sz="900" b="0" i="1" dirty="0"/>
              <a:t>Similar Technology available in PK </a:t>
            </a:r>
          </a:p>
          <a:p>
            <a:r>
              <a:rPr lang="en-US" sz="900" b="0" i="1" dirty="0"/>
              <a:t>(Dulux </a:t>
            </a:r>
            <a:r>
              <a:rPr lang="en-US" sz="900" b="0" i="1" dirty="0" err="1"/>
              <a:t>Aquashield</a:t>
            </a:r>
            <a:r>
              <a:rPr lang="en-US" sz="900" b="0" i="1" dirty="0"/>
              <a:t> WTP Roof Coat), </a:t>
            </a:r>
          </a:p>
          <a:p>
            <a:r>
              <a:rPr lang="en-US" sz="900" i="1" dirty="0"/>
              <a:t>TH</a:t>
            </a:r>
            <a:r>
              <a:rPr lang="en-US" sz="900" b="0" i="1" dirty="0"/>
              <a:t> (Dulu</a:t>
            </a:r>
            <a:r>
              <a:rPr lang="en-US" sz="900" i="1" dirty="0"/>
              <a:t>x </a:t>
            </a:r>
            <a:r>
              <a:rPr lang="en-US" sz="900" i="1" dirty="0" err="1"/>
              <a:t>Aquatech</a:t>
            </a:r>
            <a:r>
              <a:rPr lang="en-US" sz="900" i="1" dirty="0"/>
              <a:t> Roof Coat</a:t>
            </a:r>
            <a:r>
              <a:rPr lang="en-US" sz="900" b="0" i="1" dirty="0"/>
              <a:t>), </a:t>
            </a:r>
            <a:endParaRPr lang="en-US" sz="900" i="1" dirty="0"/>
          </a:p>
          <a:p>
            <a:r>
              <a:rPr lang="en-US" sz="900" b="0" i="1" dirty="0"/>
              <a:t>ID (Dulux </a:t>
            </a:r>
            <a:r>
              <a:rPr lang="en-US" sz="900" b="0" i="1" dirty="0" err="1"/>
              <a:t>Aquatech</a:t>
            </a:r>
            <a:r>
              <a:rPr lang="en-US" sz="900" b="0" i="1" dirty="0"/>
              <a:t> Max </a:t>
            </a:r>
            <a:r>
              <a:rPr lang="en-US" sz="900" i="1" dirty="0"/>
              <a:t>WTP),</a:t>
            </a:r>
          </a:p>
          <a:p>
            <a:r>
              <a:rPr lang="en-US" sz="900" b="0" i="1" dirty="0"/>
              <a:t>VN (Dulux </a:t>
            </a:r>
            <a:r>
              <a:rPr lang="en-US" sz="900" b="0" i="1" dirty="0" err="1"/>
              <a:t>Aquatech</a:t>
            </a:r>
            <a:r>
              <a:rPr lang="en-US" sz="900" b="0" i="1" dirty="0"/>
              <a:t> M</a:t>
            </a:r>
            <a:r>
              <a:rPr lang="en-US" sz="900" i="1" dirty="0"/>
              <a:t>ax WTP)</a:t>
            </a:r>
            <a:endParaRPr lang="en-US" sz="900" b="0" i="1" dirty="0"/>
          </a:p>
        </p:txBody>
      </p:sp>
      <p:sp>
        <p:nvSpPr>
          <p:cNvPr id="25" name="TextBox 24">
            <a:extLst>
              <a:ext uri="{FF2B5EF4-FFF2-40B4-BE49-F238E27FC236}">
                <a16:creationId xmlns:a16="http://schemas.microsoft.com/office/drawing/2014/main" id="{242EC244-61FE-87E2-21D8-5A8A0BD523C1}"/>
              </a:ext>
            </a:extLst>
          </p:cNvPr>
          <p:cNvSpPr txBox="1"/>
          <p:nvPr/>
        </p:nvSpPr>
        <p:spPr>
          <a:xfrm>
            <a:off x="5297451" y="314955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Superior WTP Protection</a:t>
            </a:r>
          </a:p>
        </p:txBody>
      </p:sp>
    </p:spTree>
    <p:extLst>
      <p:ext uri="{BB962C8B-B14F-4D97-AF65-F5344CB8AC3E}">
        <p14:creationId xmlns:p14="http://schemas.microsoft.com/office/powerpoint/2010/main" val="261005617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569688901"/>
              </p:ext>
            </p:extLst>
          </p:nvPr>
        </p:nvGraphicFramePr>
        <p:xfrm>
          <a:off x="146360" y="409370"/>
          <a:ext cx="4175048" cy="3304430"/>
        </p:xfrm>
        <a:graphic>
          <a:graphicData uri="http://schemas.openxmlformats.org/drawingml/2006/table">
            <a:tbl>
              <a:tblPr firstRow="1" bandRow="1">
                <a:tableStyleId>{5940675A-B579-460E-94D1-54222C63F5DA}</a:tableStyleId>
              </a:tblPr>
              <a:tblGrid>
                <a:gridCol w="4175048">
                  <a:extLst>
                    <a:ext uri="{9D8B030D-6E8A-4147-A177-3AD203B41FA5}">
                      <a16:colId xmlns:a16="http://schemas.microsoft.com/office/drawing/2014/main" val="965239065"/>
                    </a:ext>
                  </a:extLst>
                </a:gridCol>
              </a:tblGrid>
              <a:tr h="230073">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933827">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How can I prevent water leaking &amp; seepage on both vertical and horizontal exterior surfaces ?</a:t>
                      </a:r>
                    </a:p>
                    <a:p>
                      <a:pPr marL="171450" indent="-171450">
                        <a:buFont typeface="Wingdings" panose="05000000000000000000" pitchFamily="2" charset="2"/>
                        <a:buChar char="ü"/>
                      </a:pPr>
                      <a:r>
                        <a:rPr lang="en-US" sz="900" dirty="0"/>
                        <a:t>I need a thorough and long lasting solution to get the dampness out and prevent it from coming back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30073">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933827">
                <a:tc>
                  <a:txBody>
                    <a:bodyPr/>
                    <a:lstStyle/>
                    <a:p>
                      <a:r>
                        <a:rPr lang="en-US" sz="900" b="1" dirty="0"/>
                        <a:t>Dulux </a:t>
                      </a:r>
                      <a:r>
                        <a:rPr lang="en-US" sz="900" b="1" dirty="0" err="1"/>
                        <a:t>Aquatech</a:t>
                      </a:r>
                      <a:r>
                        <a:rPr lang="en-US" sz="900" b="1" dirty="0"/>
                        <a:t> PU Coat </a:t>
                      </a:r>
                      <a:r>
                        <a:rPr lang="en-US" sz="900" dirty="0"/>
                        <a:t>is a PU bases elastomeric liquid applied </a:t>
                      </a:r>
                      <a:r>
                        <a:rPr lang="en-US" sz="900" dirty="0" err="1"/>
                        <a:t>memberane</a:t>
                      </a:r>
                      <a:r>
                        <a:rPr lang="en-US" sz="900" dirty="0"/>
                        <a:t> which provides protection the vertical and horizontal surfaces for </a:t>
                      </a:r>
                      <a:r>
                        <a:rPr lang="en-US" sz="900" dirty="0" err="1"/>
                        <a:t>upto</a:t>
                      </a:r>
                      <a:r>
                        <a:rPr lang="en-US" sz="900" dirty="0"/>
                        <a:t> 15 Years </a:t>
                      </a:r>
                    </a:p>
                    <a:p>
                      <a:endParaRPr lang="en-US" sz="900" i="1" dirty="0"/>
                    </a:p>
                    <a:p>
                      <a:r>
                        <a:rPr lang="en-US" sz="900" i="1" dirty="0"/>
                        <a:t>With </a:t>
                      </a:r>
                      <a:r>
                        <a:rPr lang="en-US" sz="900" b="1" i="1" dirty="0" err="1"/>
                        <a:t>HydroResist</a:t>
                      </a:r>
                      <a:r>
                        <a:rPr lang="en-US" sz="900" b="1" i="1" dirty="0"/>
                        <a:t> Technology</a:t>
                      </a:r>
                      <a:r>
                        <a:rPr lang="en-US" sz="900" i="1" dirty="0"/>
                        <a:t>, it forms an impenetrable, tough film up to 600-800 microns over porous roofs / terraces and 200-240 microns on vertical surfaces. </a:t>
                      </a:r>
                      <a:endParaRPr lang="en-US" sz="9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30073">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24070">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Stay worry free when it comes to protection of my house from any dampness and seepages issues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220445" y="3728581"/>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847593" y="2109070"/>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 &amp; 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3613874971"/>
              </p:ext>
            </p:extLst>
          </p:nvPr>
        </p:nvGraphicFramePr>
        <p:xfrm>
          <a:off x="220445" y="3930719"/>
          <a:ext cx="3614969" cy="1084527"/>
        </p:xfrm>
        <a:graphic>
          <a:graphicData uri="http://schemas.openxmlformats.org/drawingml/2006/table">
            <a:tbl>
              <a:tblPr firstRow="1" bandRow="1">
                <a:tableStyleId>{2D5ABB26-0587-4C30-8999-92F81FD0307C}</a:tableStyleId>
              </a:tblPr>
              <a:tblGrid>
                <a:gridCol w="1045107">
                  <a:extLst>
                    <a:ext uri="{9D8B030D-6E8A-4147-A177-3AD203B41FA5}">
                      <a16:colId xmlns:a16="http://schemas.microsoft.com/office/drawing/2014/main" val="2714193207"/>
                    </a:ext>
                  </a:extLst>
                </a:gridCol>
                <a:gridCol w="2569862">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Interior &amp; Exterior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kern="1200" dirty="0">
                          <a:solidFill>
                            <a:schemeClr val="tx1"/>
                          </a:solidFill>
                          <a:latin typeface="Colour Sans" panose="02000503030000020004"/>
                          <a:ea typeface="+mn-ea"/>
                          <a:cs typeface="+mn-cs"/>
                        </a:rPr>
                        <a:t>Up to 0.74-0.92 m2 / L / 3 coats</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Min. 3 coats for Horizontal surfaces (recommended)</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err="1">
                          <a:ln>
                            <a:noFill/>
                          </a:ln>
                          <a:solidFill>
                            <a:srgbClr val="000000"/>
                          </a:solidFill>
                          <a:effectLst/>
                          <a:uLnTx/>
                          <a:uFillTx/>
                          <a:latin typeface="Colour Sans" panose="02000503030000020004"/>
                          <a:ea typeface="+mn-ea"/>
                          <a:cs typeface="+mn-cs"/>
                        </a:rPr>
                        <a:t>Upto</a:t>
                      </a: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 3.71 </a:t>
                      </a:r>
                      <a:r>
                        <a:rPr lang="en-US" sz="900" kern="1200" dirty="0">
                          <a:solidFill>
                            <a:schemeClr val="tx1"/>
                          </a:solidFill>
                          <a:latin typeface="Colour Sans" panose="02000503030000020004"/>
                          <a:ea typeface="+mn-ea"/>
                          <a:cs typeface="+mn-cs"/>
                        </a:rPr>
                        <a:t>m2 / L /Coat (Forced Coverage) for vertical surfaces</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White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1872098960"/>
              </p:ext>
            </p:extLst>
          </p:nvPr>
        </p:nvGraphicFramePr>
        <p:xfrm>
          <a:off x="3990872" y="3905672"/>
          <a:ext cx="3475957" cy="1134522"/>
        </p:xfrm>
        <a:graphic>
          <a:graphicData uri="http://schemas.openxmlformats.org/drawingml/2006/table">
            <a:tbl>
              <a:tblPr firstRow="1" bandRow="1">
                <a:tableStyleId>{2D5ABB26-0587-4C30-8999-92F81FD0307C}</a:tableStyleId>
              </a:tblPr>
              <a:tblGrid>
                <a:gridCol w="1417925">
                  <a:extLst>
                    <a:ext uri="{9D8B030D-6E8A-4147-A177-3AD203B41FA5}">
                      <a16:colId xmlns:a16="http://schemas.microsoft.com/office/drawing/2014/main" val="3738590716"/>
                    </a:ext>
                  </a:extLst>
                </a:gridCol>
                <a:gridCol w="2058032">
                  <a:extLst>
                    <a:ext uri="{9D8B030D-6E8A-4147-A177-3AD203B41FA5}">
                      <a16:colId xmlns:a16="http://schemas.microsoft.com/office/drawing/2014/main" val="3750538898"/>
                    </a:ext>
                  </a:extLst>
                </a:gridCol>
              </a:tblGrid>
              <a:tr h="187811">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Horizontal , Vertical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383277">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Surface 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Prevents water seepage and carbonation</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87811">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Prevent fungal attacks</a:t>
                      </a:r>
                      <a:endParaRPr lang="en-US" sz="900" kern="1200" dirty="0">
                        <a:solidFill>
                          <a:schemeClr val="tx1"/>
                        </a:solidFill>
                        <a:latin typeface="Calibri" panose="020F0502020204030204" pitchFamily="34" charset="0"/>
                        <a:ea typeface="+mn-ea"/>
                        <a:cs typeface="Calibri" panose="020F050202020403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375623">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The film being highly flexible, it bridges cracks of up to 4mm </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674421" y="2621959"/>
            <a:ext cx="1344747"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Sun Reflect of up to 12 degree Celsius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Multi-surface adhesion on surfaces like brickbat </a:t>
            </a:r>
            <a:r>
              <a:rPr lang="en-US" sz="1100" dirty="0" err="1">
                <a:latin typeface="Calibri" panose="020F0502020204030204" pitchFamily="34" charset="0"/>
                <a:cs typeface="Calibri" panose="020F0502020204030204" pitchFamily="34" charset="0"/>
              </a:rPr>
              <a:t>coba</a:t>
            </a:r>
            <a:r>
              <a:rPr lang="en-US" sz="1100" dirty="0">
                <a:latin typeface="Calibri" panose="020F0502020204030204" pitchFamily="34" charset="0"/>
                <a:cs typeface="Calibri" panose="020F0502020204030204" pitchFamily="34" charset="0"/>
              </a:rPr>
              <a:t>, plaster, </a:t>
            </a:r>
            <a:r>
              <a:rPr lang="en-US" sz="1100" dirty="0" err="1">
                <a:latin typeface="Calibri" panose="020F0502020204030204" pitchFamily="34" charset="0"/>
                <a:cs typeface="Calibri" panose="020F0502020204030204" pitchFamily="34" charset="0"/>
              </a:rPr>
              <a:t>china</a:t>
            </a:r>
            <a:r>
              <a:rPr lang="en-US" sz="1100" dirty="0">
                <a:latin typeface="Calibri" panose="020F0502020204030204" pitchFamily="34" charset="0"/>
                <a:cs typeface="Calibri" panose="020F0502020204030204" pitchFamily="34" charset="0"/>
              </a:rPr>
              <a:t> chips and mosaic tiles	</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Applicable on Podiums and for Terrace gardening</a:t>
            </a:r>
          </a:p>
        </p:txBody>
      </p:sp>
      <p:pic>
        <p:nvPicPr>
          <p:cNvPr id="8" name="Picture 7" descr="Icon&#10;&#10;Description automatically generated">
            <a:extLst>
              <a:ext uri="{FF2B5EF4-FFF2-40B4-BE49-F238E27FC236}">
                <a16:creationId xmlns:a16="http://schemas.microsoft.com/office/drawing/2014/main" id="{99160969-E03A-14A5-47DC-DFD410256877}"/>
              </a:ext>
            </a:extLst>
          </p:cNvPr>
          <p:cNvPicPr>
            <a:picLocks noChangeAspect="1"/>
          </p:cNvPicPr>
          <p:nvPr/>
        </p:nvPicPr>
        <p:blipFill>
          <a:blip r:embed="rId2"/>
          <a:stretch>
            <a:fillRect/>
          </a:stretch>
        </p:blipFill>
        <p:spPr>
          <a:xfrm>
            <a:off x="4326914" y="2307035"/>
            <a:ext cx="987198" cy="1236054"/>
          </a:xfrm>
          <a:prstGeom prst="rect">
            <a:avLst/>
          </a:prstGeom>
        </p:spPr>
      </p:pic>
      <p:sp>
        <p:nvSpPr>
          <p:cNvPr id="10" name="Title 7">
            <a:extLst>
              <a:ext uri="{FF2B5EF4-FFF2-40B4-BE49-F238E27FC236}">
                <a16:creationId xmlns:a16="http://schemas.microsoft.com/office/drawing/2014/main" id="{C5D0DF65-E24B-D984-70FE-81D61BD4EE94}"/>
              </a:ext>
            </a:extLst>
          </p:cNvPr>
          <p:cNvSpPr txBox="1">
            <a:spLocks/>
          </p:cNvSpPr>
          <p:nvPr/>
        </p:nvSpPr>
        <p:spPr>
          <a:xfrm>
            <a:off x="-66980" y="29810"/>
            <a:ext cx="9855557" cy="372542"/>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000" dirty="0"/>
              <a:t>Liquid Applied Horizontal - Dulux </a:t>
            </a:r>
            <a:r>
              <a:rPr lang="en-US" sz="2000" dirty="0" err="1"/>
              <a:t>Aquatech</a:t>
            </a:r>
            <a:r>
              <a:rPr lang="en-US" sz="2000" dirty="0"/>
              <a:t> PU Coat</a:t>
            </a:r>
            <a:endParaRPr lang="en-SG" sz="2000" dirty="0">
              <a:latin typeface="Colour Sans" panose="02000503030000020004" pitchFamily="2" charset="0"/>
            </a:endParaRPr>
          </a:p>
        </p:txBody>
      </p:sp>
      <p:pic>
        <p:nvPicPr>
          <p:cNvPr id="15" name="Picture 2" descr="Procedure for Terrace Waterproofing | Roof Waterproofing">
            <a:extLst>
              <a:ext uri="{FF2B5EF4-FFF2-40B4-BE49-F238E27FC236}">
                <a16:creationId xmlns:a16="http://schemas.microsoft.com/office/drawing/2014/main" id="{09AB2229-D400-CAC1-380B-348BB55C224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8543" b="55523"/>
          <a:stretch/>
        </p:blipFill>
        <p:spPr bwMode="auto">
          <a:xfrm>
            <a:off x="4400770" y="555892"/>
            <a:ext cx="3211721" cy="1679137"/>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1F49E9F4-AE1E-EFFA-9870-6AE9B98F7B7C}"/>
              </a:ext>
            </a:extLst>
          </p:cNvPr>
          <p:cNvSpPr txBox="1"/>
          <p:nvPr/>
        </p:nvSpPr>
        <p:spPr>
          <a:xfrm>
            <a:off x="6092220" y="2825656"/>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Sun Reflect </a:t>
            </a:r>
            <a:r>
              <a:rPr lang="en-SG" sz="700" dirty="0" err="1">
                <a:latin typeface="Colour Sans" panose="02000503030000020004" pitchFamily="2" charset="0"/>
              </a:rPr>
              <a:t>upto</a:t>
            </a:r>
            <a:r>
              <a:rPr lang="en-SG" sz="700" dirty="0">
                <a:latin typeface="Colour Sans" panose="02000503030000020004" pitchFamily="2" charset="0"/>
              </a:rPr>
              <a:t> 12 Degrees</a:t>
            </a:r>
          </a:p>
        </p:txBody>
      </p:sp>
      <p:sp>
        <p:nvSpPr>
          <p:cNvPr id="23" name="TextBox 22">
            <a:extLst>
              <a:ext uri="{FF2B5EF4-FFF2-40B4-BE49-F238E27FC236}">
                <a16:creationId xmlns:a16="http://schemas.microsoft.com/office/drawing/2014/main" id="{CA00F2E2-3907-7AA9-BE7B-A29F257776E7}"/>
              </a:ext>
            </a:extLst>
          </p:cNvPr>
          <p:cNvSpPr txBox="1"/>
          <p:nvPr/>
        </p:nvSpPr>
        <p:spPr>
          <a:xfrm>
            <a:off x="6898147" y="2827427"/>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4mm </a:t>
            </a:r>
            <a:r>
              <a:rPr lang="en-SG" sz="700" dirty="0" err="1">
                <a:latin typeface="Colour Sans" panose="02000503030000020004" pitchFamily="2" charset="0"/>
              </a:rPr>
              <a:t>Crackbridging</a:t>
            </a:r>
            <a:endParaRPr lang="en-SG" sz="700" dirty="0">
              <a:latin typeface="Colour Sans" panose="02000503030000020004" pitchFamily="2" charset="0"/>
            </a:endParaRPr>
          </a:p>
        </p:txBody>
      </p:sp>
      <p:sp>
        <p:nvSpPr>
          <p:cNvPr id="24" name="TextBox 23">
            <a:extLst>
              <a:ext uri="{FF2B5EF4-FFF2-40B4-BE49-F238E27FC236}">
                <a16:creationId xmlns:a16="http://schemas.microsoft.com/office/drawing/2014/main" id="{A29227FF-9C00-E65A-2F59-23BA82D85461}"/>
              </a:ext>
            </a:extLst>
          </p:cNvPr>
          <p:cNvSpPr txBox="1"/>
          <p:nvPr/>
        </p:nvSpPr>
        <p:spPr>
          <a:xfrm>
            <a:off x="7316154" y="4229100"/>
            <a:ext cx="914400" cy="914400"/>
          </a:xfrm>
          <a:prstGeom prst="rect">
            <a:avLst/>
          </a:prstGeom>
          <a:noFill/>
        </p:spPr>
        <p:txBody>
          <a:bodyPr wrap="none" lIns="0" tIns="0" rIns="0" bIns="0" rtlCol="0">
            <a:noAutofit/>
          </a:bodyPr>
          <a:lstStyle/>
          <a:p>
            <a:endParaRPr lang="en-US" sz="900" b="0" i="1" dirty="0"/>
          </a:p>
        </p:txBody>
      </p:sp>
      <p:sp>
        <p:nvSpPr>
          <p:cNvPr id="25" name="TextBox 24">
            <a:extLst>
              <a:ext uri="{FF2B5EF4-FFF2-40B4-BE49-F238E27FC236}">
                <a16:creationId xmlns:a16="http://schemas.microsoft.com/office/drawing/2014/main" id="{242EC244-61FE-87E2-21D8-5A8A0BD523C1}"/>
              </a:ext>
            </a:extLst>
          </p:cNvPr>
          <p:cNvSpPr txBox="1"/>
          <p:nvPr/>
        </p:nvSpPr>
        <p:spPr>
          <a:xfrm>
            <a:off x="5297439" y="2825656"/>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Superior WTP for Wall &amp; Roof</a:t>
            </a:r>
          </a:p>
        </p:txBody>
      </p:sp>
      <p:pic>
        <p:nvPicPr>
          <p:cNvPr id="4" name="Picture 3" descr="A blue and white circle with text and numbers&#10;&#10;Description automatically generated">
            <a:extLst>
              <a:ext uri="{FF2B5EF4-FFF2-40B4-BE49-F238E27FC236}">
                <a16:creationId xmlns:a16="http://schemas.microsoft.com/office/drawing/2014/main" id="{397FE4DA-F0A7-5B14-3CBA-525BDD9D7864}"/>
              </a:ext>
            </a:extLst>
          </p:cNvPr>
          <p:cNvPicPr>
            <a:picLocks noChangeAspect="1"/>
          </p:cNvPicPr>
          <p:nvPr/>
        </p:nvPicPr>
        <p:blipFill>
          <a:blip r:embed="rId4"/>
          <a:stretch>
            <a:fillRect/>
          </a:stretch>
        </p:blipFill>
        <p:spPr>
          <a:xfrm>
            <a:off x="5295554" y="3189898"/>
            <a:ext cx="539807" cy="540688"/>
          </a:xfrm>
          <a:prstGeom prst="rect">
            <a:avLst/>
          </a:prstGeom>
        </p:spPr>
      </p:pic>
      <p:pic>
        <p:nvPicPr>
          <p:cNvPr id="7" name="Picture 6" descr="A blue and silver can of paint&#10;&#10;Description automatically generated">
            <a:extLst>
              <a:ext uri="{FF2B5EF4-FFF2-40B4-BE49-F238E27FC236}">
                <a16:creationId xmlns:a16="http://schemas.microsoft.com/office/drawing/2014/main" id="{2EBE7D56-4E5F-EC77-E71C-E071B80D624C}"/>
              </a:ext>
            </a:extLst>
          </p:cNvPr>
          <p:cNvPicPr>
            <a:picLocks noChangeAspect="1"/>
          </p:cNvPicPr>
          <p:nvPr/>
        </p:nvPicPr>
        <p:blipFill>
          <a:blip r:embed="rId5"/>
          <a:stretch>
            <a:fillRect/>
          </a:stretch>
        </p:blipFill>
        <p:spPr>
          <a:xfrm>
            <a:off x="7590200" y="747155"/>
            <a:ext cx="1513188" cy="1322164"/>
          </a:xfrm>
          <a:prstGeom prst="rect">
            <a:avLst/>
          </a:prstGeom>
        </p:spPr>
      </p:pic>
      <p:pic>
        <p:nvPicPr>
          <p:cNvPr id="14" name="Picture 13" descr="A black and white logo with a house and rain drops on it&#10;&#10;Description automatically generated">
            <a:extLst>
              <a:ext uri="{FF2B5EF4-FFF2-40B4-BE49-F238E27FC236}">
                <a16:creationId xmlns:a16="http://schemas.microsoft.com/office/drawing/2014/main" id="{D2DACC71-3D4B-9F7B-44A1-E9171BB823DB}"/>
              </a:ext>
            </a:extLst>
          </p:cNvPr>
          <p:cNvPicPr>
            <a:picLocks noChangeAspect="1"/>
          </p:cNvPicPr>
          <p:nvPr/>
        </p:nvPicPr>
        <p:blipFill>
          <a:blip r:embed="rId6"/>
          <a:stretch>
            <a:fillRect/>
          </a:stretch>
        </p:blipFill>
        <p:spPr>
          <a:xfrm>
            <a:off x="5297439" y="2356755"/>
            <a:ext cx="408246" cy="408246"/>
          </a:xfrm>
          <a:prstGeom prst="rect">
            <a:avLst/>
          </a:prstGeom>
        </p:spPr>
      </p:pic>
      <p:pic>
        <p:nvPicPr>
          <p:cNvPr id="26" name="Picture 25" descr="A sun and arrows in a circle&#10;&#10;Description automatically generated">
            <a:extLst>
              <a:ext uri="{FF2B5EF4-FFF2-40B4-BE49-F238E27FC236}">
                <a16:creationId xmlns:a16="http://schemas.microsoft.com/office/drawing/2014/main" id="{4AB9C985-6536-AE2D-F8E2-E3F72725DFCC}"/>
              </a:ext>
            </a:extLst>
          </p:cNvPr>
          <p:cNvPicPr>
            <a:picLocks noChangeAspect="1"/>
          </p:cNvPicPr>
          <p:nvPr/>
        </p:nvPicPr>
        <p:blipFill>
          <a:blip r:embed="rId7"/>
          <a:stretch>
            <a:fillRect/>
          </a:stretch>
        </p:blipFill>
        <p:spPr>
          <a:xfrm>
            <a:off x="6166394" y="2339310"/>
            <a:ext cx="408246" cy="408246"/>
          </a:xfrm>
          <a:prstGeom prst="rect">
            <a:avLst/>
          </a:prstGeom>
        </p:spPr>
      </p:pic>
      <p:pic>
        <p:nvPicPr>
          <p:cNvPr id="28" name="Picture 27" descr="A black and gold logo&#10;&#10;Description automatically generated">
            <a:extLst>
              <a:ext uri="{FF2B5EF4-FFF2-40B4-BE49-F238E27FC236}">
                <a16:creationId xmlns:a16="http://schemas.microsoft.com/office/drawing/2014/main" id="{4BE8C8BE-CC4D-DD3D-098C-84BD8B60314F}"/>
              </a:ext>
            </a:extLst>
          </p:cNvPr>
          <p:cNvPicPr>
            <a:picLocks noChangeAspect="1"/>
          </p:cNvPicPr>
          <p:nvPr/>
        </p:nvPicPr>
        <p:blipFill>
          <a:blip r:embed="rId8"/>
          <a:stretch>
            <a:fillRect/>
          </a:stretch>
        </p:blipFill>
        <p:spPr>
          <a:xfrm>
            <a:off x="7038027" y="2353028"/>
            <a:ext cx="410857" cy="410857"/>
          </a:xfrm>
          <a:prstGeom prst="rect">
            <a:avLst/>
          </a:prstGeom>
        </p:spPr>
      </p:pic>
      <p:sp>
        <p:nvSpPr>
          <p:cNvPr id="29" name="TextBox 28">
            <a:extLst>
              <a:ext uri="{FF2B5EF4-FFF2-40B4-BE49-F238E27FC236}">
                <a16:creationId xmlns:a16="http://schemas.microsoft.com/office/drawing/2014/main" id="{5E789568-B4C0-DF90-B4E1-A9B7FDD055DA}"/>
              </a:ext>
            </a:extLst>
          </p:cNvPr>
          <p:cNvSpPr txBox="1"/>
          <p:nvPr/>
        </p:nvSpPr>
        <p:spPr>
          <a:xfrm>
            <a:off x="5920652" y="335915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15 Years Warranty</a:t>
            </a:r>
          </a:p>
        </p:txBody>
      </p:sp>
    </p:spTree>
    <p:extLst>
      <p:ext uri="{BB962C8B-B14F-4D97-AF65-F5344CB8AC3E}">
        <p14:creationId xmlns:p14="http://schemas.microsoft.com/office/powerpoint/2010/main" val="39019957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FE9E8B9-9166-41CB-A93E-5142C1B33C65}"/>
              </a:ext>
            </a:extLst>
          </p:cNvPr>
          <p:cNvSpPr/>
          <p:nvPr/>
        </p:nvSpPr>
        <p:spPr>
          <a:xfrm>
            <a:off x="0" y="4186410"/>
            <a:ext cx="9144000" cy="957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id-ID" dirty="0" err="1"/>
          </a:p>
        </p:txBody>
      </p:sp>
      <p:sp>
        <p:nvSpPr>
          <p:cNvPr id="15" name="TextBox 14">
            <a:extLst>
              <a:ext uri="{FF2B5EF4-FFF2-40B4-BE49-F238E27FC236}">
                <a16:creationId xmlns:a16="http://schemas.microsoft.com/office/drawing/2014/main" id="{35B8EBFE-6A0A-4E91-A5AE-F0A5A0A94A86}"/>
              </a:ext>
            </a:extLst>
          </p:cNvPr>
          <p:cNvSpPr txBox="1"/>
          <p:nvPr/>
        </p:nvSpPr>
        <p:spPr>
          <a:xfrm>
            <a:off x="319540" y="875484"/>
            <a:ext cx="1293057" cy="344867"/>
          </a:xfrm>
          <a:prstGeom prst="rect">
            <a:avLst/>
          </a:prstGeom>
          <a:noFill/>
        </p:spPr>
        <p:txBody>
          <a:bodyPr wrap="square" lIns="0" tIns="0" rIns="0" bIns="0" rtlCol="0" anchor="t">
            <a:noAutofit/>
          </a:bodyPr>
          <a:lstStyle/>
          <a:p>
            <a:pPr marL="285750" indent="-285750">
              <a:buFont typeface="Wingdings" panose="05000000000000000000" pitchFamily="2" charset="2"/>
              <a:buChar char="v"/>
            </a:pPr>
            <a:r>
              <a:rPr lang="en-US" sz="1200" dirty="0">
                <a:solidFill>
                  <a:schemeClr val="bg1"/>
                </a:solidFill>
              </a:rPr>
              <a:t>P</a:t>
            </a:r>
            <a:r>
              <a:rPr lang="id-ID" sz="1200" dirty="0">
                <a:solidFill>
                  <a:schemeClr val="bg1"/>
                </a:solidFill>
              </a:rPr>
              <a:t>roblems</a:t>
            </a:r>
            <a:endParaRPr lang="id-ID" sz="1200" b="0" dirty="0">
              <a:solidFill>
                <a:schemeClr val="bg1"/>
              </a:solidFill>
              <a:cs typeface="Arial"/>
            </a:endParaRPr>
          </a:p>
        </p:txBody>
      </p:sp>
      <p:sp>
        <p:nvSpPr>
          <p:cNvPr id="25" name="TextBox 24">
            <a:extLst>
              <a:ext uri="{FF2B5EF4-FFF2-40B4-BE49-F238E27FC236}">
                <a16:creationId xmlns:a16="http://schemas.microsoft.com/office/drawing/2014/main" id="{15129A85-8D3A-45E4-9DFF-626CF28B8D6A}"/>
              </a:ext>
            </a:extLst>
          </p:cNvPr>
          <p:cNvSpPr txBox="1"/>
          <p:nvPr/>
        </p:nvSpPr>
        <p:spPr>
          <a:xfrm>
            <a:off x="359472" y="2145993"/>
            <a:ext cx="1293057" cy="344867"/>
          </a:xfrm>
          <a:prstGeom prst="rect">
            <a:avLst/>
          </a:prstGeom>
          <a:noFill/>
        </p:spPr>
        <p:txBody>
          <a:bodyPr wrap="square" lIns="0" tIns="0" rIns="0" bIns="0" rtlCol="0" anchor="t">
            <a:noAutofit/>
          </a:bodyPr>
          <a:lstStyle>
            <a:defPPr>
              <a:defRPr lang="nl-NL"/>
            </a:defPPr>
            <a:lvl1pPr marL="285750" indent="-285750">
              <a:buFont typeface="Wingdings" panose="05000000000000000000" pitchFamily="2" charset="2"/>
              <a:buChar char="v"/>
              <a:defRPr sz="1600"/>
            </a:lvl1pPr>
          </a:lstStyle>
          <a:p>
            <a:r>
              <a:rPr lang="en-US" sz="1200" dirty="0">
                <a:solidFill>
                  <a:schemeClr val="bg1"/>
                </a:solidFill>
              </a:rPr>
              <a:t>S</a:t>
            </a:r>
            <a:r>
              <a:rPr lang="id-ID" sz="1200" dirty="0">
                <a:solidFill>
                  <a:schemeClr val="bg1"/>
                </a:solidFill>
              </a:rPr>
              <a:t>olution</a:t>
            </a:r>
          </a:p>
        </p:txBody>
      </p:sp>
      <p:sp>
        <p:nvSpPr>
          <p:cNvPr id="20" name="TextBox 19">
            <a:extLst>
              <a:ext uri="{FF2B5EF4-FFF2-40B4-BE49-F238E27FC236}">
                <a16:creationId xmlns:a16="http://schemas.microsoft.com/office/drawing/2014/main" id="{5FF7CA16-FD6D-4F13-9106-DEE88E5E669F}"/>
              </a:ext>
            </a:extLst>
          </p:cNvPr>
          <p:cNvSpPr txBox="1"/>
          <p:nvPr/>
        </p:nvSpPr>
        <p:spPr>
          <a:xfrm>
            <a:off x="359472" y="3269007"/>
            <a:ext cx="1293057" cy="344867"/>
          </a:xfrm>
          <a:prstGeom prst="rect">
            <a:avLst/>
          </a:prstGeom>
          <a:noFill/>
        </p:spPr>
        <p:txBody>
          <a:bodyPr wrap="square" lIns="0" tIns="0" rIns="0" bIns="0" rtlCol="0" anchor="t">
            <a:noAutofit/>
          </a:bodyPr>
          <a:lstStyle>
            <a:defPPr>
              <a:defRPr lang="nl-NL"/>
            </a:defPPr>
            <a:lvl1pPr marL="285750" indent="-285750">
              <a:buFont typeface="Wingdings" panose="05000000000000000000" pitchFamily="2" charset="2"/>
              <a:buChar char="v"/>
              <a:defRPr sz="1600"/>
            </a:lvl1pPr>
          </a:lstStyle>
          <a:p>
            <a:r>
              <a:rPr lang="en-US" sz="1200" dirty="0">
                <a:solidFill>
                  <a:schemeClr val="bg1"/>
                </a:solidFill>
              </a:rPr>
              <a:t>B</a:t>
            </a:r>
            <a:r>
              <a:rPr lang="id-ID" sz="1200" dirty="0">
                <a:solidFill>
                  <a:schemeClr val="bg1"/>
                </a:solidFill>
              </a:rPr>
              <a:t>enefit</a:t>
            </a:r>
          </a:p>
        </p:txBody>
      </p:sp>
      <p:sp>
        <p:nvSpPr>
          <p:cNvPr id="21" name="TextBox 20">
            <a:extLst>
              <a:ext uri="{FF2B5EF4-FFF2-40B4-BE49-F238E27FC236}">
                <a16:creationId xmlns:a16="http://schemas.microsoft.com/office/drawing/2014/main" id="{AF2C3DDA-4E81-477E-AC72-0A80BD1729E1}"/>
              </a:ext>
            </a:extLst>
          </p:cNvPr>
          <p:cNvSpPr txBox="1"/>
          <p:nvPr/>
        </p:nvSpPr>
        <p:spPr>
          <a:xfrm>
            <a:off x="645912" y="3472572"/>
            <a:ext cx="5699804" cy="192734"/>
          </a:xfrm>
          <a:prstGeom prst="rect">
            <a:avLst/>
          </a:prstGeom>
          <a:noFill/>
        </p:spPr>
        <p:txBody>
          <a:bodyPr wrap="square" lIns="0" tIns="0" rIns="0" bIns="0" rtlCol="0" anchor="t">
            <a:noAutofit/>
          </a:bodyPr>
          <a:lstStyle/>
          <a:p>
            <a:r>
              <a:rPr lang="en-US" sz="900" dirty="0">
                <a:solidFill>
                  <a:schemeClr val="bg1"/>
                </a:solidFill>
              </a:rPr>
              <a:t>Keep walls and flooring in wet areas a good as new.</a:t>
            </a:r>
          </a:p>
        </p:txBody>
      </p:sp>
      <p:pic>
        <p:nvPicPr>
          <p:cNvPr id="4" name="Picture 3">
            <a:extLst>
              <a:ext uri="{FF2B5EF4-FFF2-40B4-BE49-F238E27FC236}">
                <a16:creationId xmlns:a16="http://schemas.microsoft.com/office/drawing/2014/main" id="{F658F735-6C42-4705-8C97-8E25201293F9}"/>
              </a:ext>
            </a:extLst>
          </p:cNvPr>
          <p:cNvPicPr>
            <a:picLocks noChangeAspect="1"/>
          </p:cNvPicPr>
          <p:nvPr/>
        </p:nvPicPr>
        <p:blipFill rotWithShape="1">
          <a:blip r:embed="rId3"/>
          <a:srcRect l="56149" t="32478" r="9919" b="25105"/>
          <a:stretch/>
        </p:blipFill>
        <p:spPr>
          <a:xfrm>
            <a:off x="5494653" y="496175"/>
            <a:ext cx="1942940" cy="1365573"/>
          </a:xfrm>
          <a:prstGeom prst="rect">
            <a:avLst/>
          </a:prstGeom>
        </p:spPr>
      </p:pic>
      <p:sp>
        <p:nvSpPr>
          <p:cNvPr id="23" name="TextBox 22">
            <a:extLst>
              <a:ext uri="{FF2B5EF4-FFF2-40B4-BE49-F238E27FC236}">
                <a16:creationId xmlns:a16="http://schemas.microsoft.com/office/drawing/2014/main" id="{26B6C58A-DE70-4EAE-8654-B8DAD0AAD988}"/>
              </a:ext>
            </a:extLst>
          </p:cNvPr>
          <p:cNvSpPr txBox="1"/>
          <p:nvPr/>
        </p:nvSpPr>
        <p:spPr>
          <a:xfrm>
            <a:off x="7663851" y="1922002"/>
            <a:ext cx="1288013" cy="358558"/>
          </a:xfrm>
          <a:prstGeom prst="rect">
            <a:avLst/>
          </a:prstGeom>
          <a:noFill/>
        </p:spPr>
        <p:txBody>
          <a:bodyPr wrap="square" lIns="0" tIns="0" rIns="0" bIns="0" rtlCol="0">
            <a:noAutofit/>
          </a:bodyPr>
          <a:lstStyle/>
          <a:p>
            <a:pPr algn="ctr"/>
            <a:r>
              <a:rPr lang="en-SG" sz="1000" b="1" dirty="0">
                <a:latin typeface="Colour Sans" panose="02000503030000020004" pitchFamily="2" charset="0"/>
              </a:rPr>
              <a:t>Available in</a:t>
            </a:r>
          </a:p>
          <a:p>
            <a:pPr algn="ctr"/>
            <a:r>
              <a:rPr lang="en-US" sz="1000" dirty="0">
                <a:latin typeface="Colour Sans" panose="02000503030000020004" pitchFamily="2" charset="0"/>
              </a:rPr>
              <a:t>3KG, 15KG</a:t>
            </a:r>
            <a:endParaRPr lang="en-SG" sz="1000" dirty="0">
              <a:latin typeface="Colour Sans" panose="02000503030000020004" pitchFamily="2" charset="0"/>
            </a:endParaRPr>
          </a:p>
        </p:txBody>
      </p:sp>
      <p:sp>
        <p:nvSpPr>
          <p:cNvPr id="27" name="TextBox 26">
            <a:extLst>
              <a:ext uri="{FF2B5EF4-FFF2-40B4-BE49-F238E27FC236}">
                <a16:creationId xmlns:a16="http://schemas.microsoft.com/office/drawing/2014/main" id="{01ECFCD0-FF37-4633-B624-8B6BCB4B9C4E}"/>
              </a:ext>
            </a:extLst>
          </p:cNvPr>
          <p:cNvSpPr txBox="1"/>
          <p:nvPr/>
        </p:nvSpPr>
        <p:spPr>
          <a:xfrm>
            <a:off x="167364" y="391722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graphicFrame>
        <p:nvGraphicFramePr>
          <p:cNvPr id="30" name="Table 29">
            <a:extLst>
              <a:ext uri="{FF2B5EF4-FFF2-40B4-BE49-F238E27FC236}">
                <a16:creationId xmlns:a16="http://schemas.microsoft.com/office/drawing/2014/main" id="{3A756372-B2AD-4FD4-B1B0-5EE53F5BF707}"/>
              </a:ext>
            </a:extLst>
          </p:cNvPr>
          <p:cNvGraphicFramePr>
            <a:graphicFrameLocks noGrp="1"/>
          </p:cNvGraphicFramePr>
          <p:nvPr/>
        </p:nvGraphicFramePr>
        <p:xfrm>
          <a:off x="242737" y="4175907"/>
          <a:ext cx="3272865" cy="810207"/>
        </p:xfrm>
        <a:graphic>
          <a:graphicData uri="http://schemas.openxmlformats.org/drawingml/2006/table">
            <a:tbl>
              <a:tblPr firstRow="1" bandRow="1">
                <a:tableStyleId>{2D5ABB26-0587-4C30-8999-92F81FD0307C}</a:tableStyleId>
              </a:tblPr>
              <a:tblGrid>
                <a:gridCol w="1037853">
                  <a:extLst>
                    <a:ext uri="{9D8B030D-6E8A-4147-A177-3AD203B41FA5}">
                      <a16:colId xmlns:a16="http://schemas.microsoft.com/office/drawing/2014/main" val="2714193207"/>
                    </a:ext>
                  </a:extLst>
                </a:gridCol>
                <a:gridCol w="2235012">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Interior &amp; Exterior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0.92 – 1.39 m2/Kg</a:t>
                      </a: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kern="1200" noProof="0" dirty="0">
                          <a:solidFill>
                            <a:schemeClr val="tx1"/>
                          </a:solidFill>
                          <a:latin typeface="Colour Sans" panose="02000503030000020004"/>
                          <a:ea typeface="+mn-ea"/>
                          <a:cs typeface="+mn-cs"/>
                        </a:rPr>
                        <a:t>Min. 2 coats (recommended)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id-ID" sz="900" b="0" i="0" u="none" strike="noStrike" kern="1200" cap="none" spc="0" normalizeH="0" baseline="0" noProof="0" dirty="0">
                          <a:ln>
                            <a:noFill/>
                          </a:ln>
                          <a:solidFill>
                            <a:srgbClr val="000000"/>
                          </a:solidFill>
                          <a:effectLst/>
                          <a:uLnTx/>
                          <a:uFillTx/>
                          <a:latin typeface="Colour Sans" panose="02000503030000020004"/>
                          <a:ea typeface="+mn-ea"/>
                          <a:cs typeface="+mn-cs"/>
                        </a:rPr>
                        <a:t>Cementitious - Gr</a:t>
                      </a: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e</a:t>
                      </a:r>
                      <a:r>
                        <a:rPr kumimoji="0" lang="id-ID" sz="900" b="0" i="0" u="none" strike="noStrike" kern="1200" cap="none" spc="0" normalizeH="0" baseline="0" noProof="0" dirty="0">
                          <a:ln>
                            <a:noFill/>
                          </a:ln>
                          <a:solidFill>
                            <a:srgbClr val="000000"/>
                          </a:solidFill>
                          <a:effectLst/>
                          <a:uLnTx/>
                          <a:uFillTx/>
                          <a:latin typeface="Colour Sans" panose="02000503030000020004"/>
                          <a:ea typeface="+mn-ea"/>
                          <a:cs typeface="+mn-cs"/>
                        </a:rPr>
                        <a:t>y</a:t>
                      </a:r>
                      <a:endPar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31" name="Table 30">
            <a:extLst>
              <a:ext uri="{FF2B5EF4-FFF2-40B4-BE49-F238E27FC236}">
                <a16:creationId xmlns:a16="http://schemas.microsoft.com/office/drawing/2014/main" id="{21F3BBCC-555E-44BE-8B32-70E4760B4940}"/>
              </a:ext>
            </a:extLst>
          </p:cNvPr>
          <p:cNvGraphicFramePr>
            <a:graphicFrameLocks noGrp="1"/>
          </p:cNvGraphicFramePr>
          <p:nvPr/>
        </p:nvGraphicFramePr>
        <p:xfrm>
          <a:off x="3628158" y="4182564"/>
          <a:ext cx="3614969" cy="822960"/>
        </p:xfrm>
        <a:graphic>
          <a:graphicData uri="http://schemas.openxmlformats.org/drawingml/2006/table">
            <a:tbl>
              <a:tblPr firstRow="1" bandRow="1">
                <a:tableStyleId>{2D5ABB26-0587-4C30-8999-92F81FD0307C}</a:tableStyleId>
              </a:tblPr>
              <a:tblGrid>
                <a:gridCol w="1474631">
                  <a:extLst>
                    <a:ext uri="{9D8B030D-6E8A-4147-A177-3AD203B41FA5}">
                      <a16:colId xmlns:a16="http://schemas.microsoft.com/office/drawing/2014/main" val="3738590716"/>
                    </a:ext>
                  </a:extLst>
                </a:gridCol>
                <a:gridCol w="2140338">
                  <a:extLst>
                    <a:ext uri="{9D8B030D-6E8A-4147-A177-3AD203B41FA5}">
                      <a16:colId xmlns:a16="http://schemas.microsoft.com/office/drawing/2014/main" val="3750538898"/>
                    </a:ext>
                  </a:extLst>
                </a:gridCol>
              </a:tblGrid>
              <a:tr h="120773">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Vertical Walls &amp; Horizontal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326920">
                <a:tc>
                  <a:txBody>
                    <a:bodyPr/>
                    <a:lstStyle/>
                    <a:p>
                      <a:pPr marL="0" indent="85725" algn="l" fontAlgn="b"/>
                      <a:r>
                        <a:rPr lang="en-US" sz="900" b="0" u="none" strike="noStrike" dirty="0">
                          <a:effectLst/>
                          <a:latin typeface="Colour Sans" panose="02000503030000020004" pitchFamily="2" charset="0"/>
                          <a:ea typeface="Open Sans" panose="020B0606030504020204" pitchFamily="34" charset="0"/>
                          <a:cs typeface="Open Sans" panose="020B0606030504020204" pitchFamily="34" charset="0"/>
                        </a:rPr>
                        <a:t>Performance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The special grade binder used provides good flexibility and excellent resistance to ingress of water. </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20773">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a:t>
                      </a:r>
                      <a:r>
                        <a:rPr lang="id-ID" sz="900" dirty="0">
                          <a:latin typeface="Calibri" panose="020F0502020204030204" pitchFamily="34" charset="0"/>
                          <a:cs typeface="Calibri" panose="020F0502020204030204" pitchFamily="34" charset="0"/>
                        </a:rPr>
                        <a:t>  </a:t>
                      </a:r>
                      <a:r>
                        <a:rPr lang="en-US" sz="900" kern="1200" dirty="0">
                          <a:solidFill>
                            <a:schemeClr val="tx1"/>
                          </a:solidFill>
                          <a:latin typeface="Calibri" panose="020F0502020204030204" pitchFamily="34" charset="0"/>
                          <a:ea typeface="+mn-ea"/>
                          <a:cs typeface="Calibri" panose="020F0502020204030204" pitchFamily="34" charset="0"/>
                        </a:rPr>
                        <a:t>Prevents from fungus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20773">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9" name="TextBox 38">
            <a:extLst>
              <a:ext uri="{FF2B5EF4-FFF2-40B4-BE49-F238E27FC236}">
                <a16:creationId xmlns:a16="http://schemas.microsoft.com/office/drawing/2014/main" id="{C180FEE3-5E3C-4B92-B258-840C561FA7CE}"/>
              </a:ext>
            </a:extLst>
          </p:cNvPr>
          <p:cNvSpPr txBox="1"/>
          <p:nvPr/>
        </p:nvSpPr>
        <p:spPr>
          <a:xfrm>
            <a:off x="7663851" y="4347389"/>
            <a:ext cx="1322004" cy="146548"/>
          </a:xfrm>
          <a:prstGeom prst="rect">
            <a:avLst/>
          </a:prstGeom>
          <a:noFill/>
        </p:spPr>
        <p:txBody>
          <a:bodyPr wrap="square" lIns="0" tIns="0" rIns="0" bIns="0" rtlCol="0" anchor="t">
            <a:noAutofit/>
          </a:bodyPr>
          <a:lstStyle/>
          <a:p>
            <a:endParaRPr lang="en-US" sz="900" b="1" dirty="0">
              <a:solidFill>
                <a:srgbClr val="005192"/>
              </a:solidFill>
            </a:endParaRPr>
          </a:p>
        </p:txBody>
      </p:sp>
      <p:sp>
        <p:nvSpPr>
          <p:cNvPr id="40" name="TextBox 39">
            <a:extLst>
              <a:ext uri="{FF2B5EF4-FFF2-40B4-BE49-F238E27FC236}">
                <a16:creationId xmlns:a16="http://schemas.microsoft.com/office/drawing/2014/main" id="{068E00DB-F5C1-49B9-A3B0-8B9A828D9A3A}"/>
              </a:ext>
            </a:extLst>
          </p:cNvPr>
          <p:cNvSpPr txBox="1"/>
          <p:nvPr/>
        </p:nvSpPr>
        <p:spPr>
          <a:xfrm>
            <a:off x="7663851" y="4643857"/>
            <a:ext cx="1322004" cy="368595"/>
          </a:xfrm>
          <a:prstGeom prst="rect">
            <a:avLst/>
          </a:prstGeom>
          <a:noFill/>
        </p:spPr>
        <p:txBody>
          <a:bodyPr wrap="square" lIns="0" tIns="0" rIns="0" bIns="0" rtlCol="0" anchor="t">
            <a:noAutofit/>
          </a:bodyPr>
          <a:lstStyle/>
          <a:p>
            <a:endParaRPr lang="en-US" sz="900" b="1" dirty="0">
              <a:solidFill>
                <a:srgbClr val="005192"/>
              </a:solidFill>
            </a:endParaRPr>
          </a:p>
        </p:txBody>
      </p:sp>
      <p:graphicFrame>
        <p:nvGraphicFramePr>
          <p:cNvPr id="24" name="Table 5">
            <a:extLst>
              <a:ext uri="{FF2B5EF4-FFF2-40B4-BE49-F238E27FC236}">
                <a16:creationId xmlns:a16="http://schemas.microsoft.com/office/drawing/2014/main" id="{D996990A-6938-4438-A748-83075D9A816E}"/>
              </a:ext>
            </a:extLst>
          </p:cNvPr>
          <p:cNvGraphicFramePr>
            <a:graphicFrameLocks noGrp="1"/>
          </p:cNvGraphicFramePr>
          <p:nvPr/>
        </p:nvGraphicFramePr>
        <p:xfrm>
          <a:off x="34156" y="473544"/>
          <a:ext cx="5399969" cy="3108960"/>
        </p:xfrm>
        <a:graphic>
          <a:graphicData uri="http://schemas.openxmlformats.org/drawingml/2006/table">
            <a:tbl>
              <a:tblPr firstRow="1" bandRow="1">
                <a:tableStyleId>{5940675A-B579-460E-94D1-54222C63F5DA}</a:tableStyleId>
              </a:tblPr>
              <a:tblGrid>
                <a:gridCol w="5399969">
                  <a:extLst>
                    <a:ext uri="{9D8B030D-6E8A-4147-A177-3AD203B41FA5}">
                      <a16:colId xmlns:a16="http://schemas.microsoft.com/office/drawing/2014/main" val="965239065"/>
                    </a:ext>
                  </a:extLst>
                </a:gridCol>
              </a:tblGrid>
              <a:tr h="157809">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4066">
                <a:tc>
                  <a:txBody>
                    <a:bodyPr/>
                    <a:lstStyle/>
                    <a:p>
                      <a:r>
                        <a:rPr lang="en-US" sz="900" dirty="0"/>
                        <a:t>I need a quality waterproofing system for my house to ensure the long life of the building structures as areas such as floors under tiles in bathrooms, kitchens, exterior balconies and swimming pools have water seepage issues due to factors like weather, </a:t>
                      </a:r>
                      <a:r>
                        <a:rPr lang="en-US" sz="900" dirty="0" err="1"/>
                        <a:t>watercapillars</a:t>
                      </a:r>
                      <a:r>
                        <a:rPr lang="en-US" sz="900" dirty="0"/>
                        <a:t>, poor wall surface quality, plumbing.</a:t>
                      </a:r>
                    </a:p>
                    <a:p>
                      <a:pPr marL="171450" indent="-171450">
                        <a:buFont typeface="Wingdings" panose="05000000000000000000" pitchFamily="2" charset="2"/>
                        <a:buChar char="ü"/>
                      </a:pPr>
                      <a:r>
                        <a:rPr lang="en-US" sz="900" dirty="0"/>
                        <a:t>For some reasons cracks can appear and cause water content seeping</a:t>
                      </a:r>
                    </a:p>
                    <a:p>
                      <a:pPr marL="171450" indent="-171450">
                        <a:buFont typeface="Wingdings" panose="05000000000000000000" pitchFamily="2" charset="2"/>
                        <a:buChar char="ü"/>
                      </a:pPr>
                      <a:r>
                        <a:rPr lang="en-US" sz="900" dirty="0"/>
                        <a:t>Rainwater seeps into the paint layer and causes mold / mildew to grow</a:t>
                      </a:r>
                    </a:p>
                    <a:p>
                      <a:pPr marL="171450" indent="-171450">
                        <a:buFont typeface="Wingdings" panose="05000000000000000000" pitchFamily="2" charset="2"/>
                        <a:buChar char="ü"/>
                      </a:pPr>
                      <a:r>
                        <a:rPr lang="en-US" sz="900" dirty="0"/>
                        <a:t>The alkaline salts caused using poor quality bricks and these alkaline salts rise to the surface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157809">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40520">
                <a:tc>
                  <a:txBody>
                    <a:bodyPr/>
                    <a:lstStyle/>
                    <a:p>
                      <a:r>
                        <a:rPr lang="en-US" sz="900" b="1" dirty="0"/>
                        <a:t>Dulux </a:t>
                      </a:r>
                      <a:r>
                        <a:rPr lang="en-US" sz="900" b="1" dirty="0" err="1"/>
                        <a:t>Aquatech</a:t>
                      </a:r>
                      <a:r>
                        <a:rPr lang="en-US" sz="900" b="1" dirty="0"/>
                        <a:t> </a:t>
                      </a:r>
                      <a:r>
                        <a:rPr lang="en-US" sz="900" b="1" dirty="0" err="1"/>
                        <a:t>Waterblock</a:t>
                      </a:r>
                      <a:r>
                        <a:rPr lang="en-US" sz="900" b="1" dirty="0"/>
                        <a:t> 2K</a:t>
                      </a:r>
                      <a:r>
                        <a:rPr lang="en-US" sz="900" b="0" dirty="0"/>
                        <a:t> is a two-component acrylic cementitious which is specially formulated to provide waterproofing to concrete and similar surfaces. It consists of high grade &amp; best quality Portland cement with selected best grade additives which provides excellent pore sealing and waterproofing property. Dulux </a:t>
                      </a:r>
                      <a:r>
                        <a:rPr lang="en-US" sz="900" b="0" dirty="0" err="1"/>
                        <a:t>Waterblock</a:t>
                      </a:r>
                      <a:r>
                        <a:rPr lang="en-US" sz="900" b="0" dirty="0"/>
                        <a:t> 2K can be used against moisture in moisture-prone areas such as protecting damp interior walls, swimming pools, water tanks as it provides an excellent durable, flexible and impermeable protecting layer.</a:t>
                      </a:r>
                    </a:p>
                    <a:p>
                      <a:r>
                        <a:rPr lang="en-US" sz="900" b="0" i="1" dirty="0"/>
                        <a:t>Equipped with unique </a:t>
                      </a:r>
                      <a:r>
                        <a:rPr lang="en-US" sz="900" b="1" i="1" dirty="0" err="1"/>
                        <a:t>Hydrobreathe</a:t>
                      </a:r>
                      <a:r>
                        <a:rPr lang="en-US" sz="900" b="1" i="1" dirty="0"/>
                        <a:t> technology </a:t>
                      </a:r>
                      <a:r>
                        <a:rPr lang="en-US" sz="900" b="0" i="1" dirty="0"/>
                        <a:t>it prevents swelling, blistering and chalking of paints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157809">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290873">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dirty="0">
                          <a:latin typeface="+mn-lt"/>
                          <a:ea typeface="Open Sans" panose="020B0606030504020204" pitchFamily="34" charset="0"/>
                          <a:cs typeface="Open Sans" panose="020B0606030504020204" pitchFamily="34" charset="0"/>
                        </a:rPr>
                        <a:t>Feel reassured that my house is entirely protected from any seepage &amp; dampness issues even at the most moisture prone locations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pic>
        <p:nvPicPr>
          <p:cNvPr id="29" name="Picture 28">
            <a:extLst>
              <a:ext uri="{FF2B5EF4-FFF2-40B4-BE49-F238E27FC236}">
                <a16:creationId xmlns:a16="http://schemas.microsoft.com/office/drawing/2014/main" id="{AAFDEC3F-5162-44FE-98E3-7B8010777570}"/>
              </a:ext>
            </a:extLst>
          </p:cNvPr>
          <p:cNvPicPr>
            <a:picLocks noChangeAspect="1"/>
          </p:cNvPicPr>
          <p:nvPr/>
        </p:nvPicPr>
        <p:blipFill rotWithShape="1">
          <a:blip r:embed="rId4"/>
          <a:srcRect l="40807" t="44299" r="51919" b="41703"/>
          <a:stretch/>
        </p:blipFill>
        <p:spPr>
          <a:xfrm>
            <a:off x="5434125" y="2542317"/>
            <a:ext cx="830568" cy="899123"/>
          </a:xfrm>
          <a:prstGeom prst="rect">
            <a:avLst/>
          </a:prstGeom>
        </p:spPr>
      </p:pic>
      <p:sp>
        <p:nvSpPr>
          <p:cNvPr id="2" name="Title 7">
            <a:extLst>
              <a:ext uri="{FF2B5EF4-FFF2-40B4-BE49-F238E27FC236}">
                <a16:creationId xmlns:a16="http://schemas.microsoft.com/office/drawing/2014/main" id="{7EE186F4-9E35-B5D7-69E1-00DC1F3581C9}"/>
              </a:ext>
            </a:extLst>
          </p:cNvPr>
          <p:cNvSpPr txBox="1">
            <a:spLocks/>
          </p:cNvSpPr>
          <p:nvPr/>
        </p:nvSpPr>
        <p:spPr>
          <a:xfrm>
            <a:off x="58292" y="-13745"/>
            <a:ext cx="9085708"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Cementitious - Dulux </a:t>
            </a:r>
            <a:r>
              <a:rPr lang="en-US" sz="2400" dirty="0" err="1"/>
              <a:t>Aquatech</a:t>
            </a:r>
            <a:r>
              <a:rPr lang="en-US" sz="2400" dirty="0"/>
              <a:t> Water Block 2K</a:t>
            </a:r>
            <a:endParaRPr lang="en-SG" sz="2400" dirty="0">
              <a:latin typeface="Colour Sans" panose="02000503030000020004" pitchFamily="2" charset="0"/>
            </a:endParaRPr>
          </a:p>
        </p:txBody>
      </p:sp>
      <p:pic>
        <p:nvPicPr>
          <p:cNvPr id="3" name="Picture 2">
            <a:extLst>
              <a:ext uri="{FF2B5EF4-FFF2-40B4-BE49-F238E27FC236}">
                <a16:creationId xmlns:a16="http://schemas.microsoft.com/office/drawing/2014/main" id="{97862502-7562-A7C4-A00A-7EC52D9141D5}"/>
              </a:ext>
            </a:extLst>
          </p:cNvPr>
          <p:cNvPicPr>
            <a:picLocks noChangeAspect="1"/>
          </p:cNvPicPr>
          <p:nvPr/>
        </p:nvPicPr>
        <p:blipFill>
          <a:blip r:embed="rId5"/>
          <a:stretch>
            <a:fillRect/>
          </a:stretch>
        </p:blipFill>
        <p:spPr>
          <a:xfrm>
            <a:off x="7577883" y="502617"/>
            <a:ext cx="1425827" cy="1425827"/>
          </a:xfrm>
          <a:prstGeom prst="rect">
            <a:avLst/>
          </a:prstGeom>
        </p:spPr>
      </p:pic>
      <p:pic>
        <p:nvPicPr>
          <p:cNvPr id="6" name="Picture 5">
            <a:extLst>
              <a:ext uri="{FF2B5EF4-FFF2-40B4-BE49-F238E27FC236}">
                <a16:creationId xmlns:a16="http://schemas.microsoft.com/office/drawing/2014/main" id="{AF0FD4AB-F148-B669-F075-51FBC87765CD}"/>
              </a:ext>
            </a:extLst>
          </p:cNvPr>
          <p:cNvPicPr>
            <a:picLocks noChangeAspect="1"/>
          </p:cNvPicPr>
          <p:nvPr/>
        </p:nvPicPr>
        <p:blipFill rotWithShape="1">
          <a:blip r:embed="rId6"/>
          <a:srcRect l="51148" t="47363" r="16187" b="43808"/>
          <a:stretch/>
        </p:blipFill>
        <p:spPr>
          <a:xfrm>
            <a:off x="6243496" y="2973818"/>
            <a:ext cx="2881044" cy="438052"/>
          </a:xfrm>
          <a:prstGeom prst="rect">
            <a:avLst/>
          </a:prstGeom>
        </p:spPr>
      </p:pic>
      <p:sp>
        <p:nvSpPr>
          <p:cNvPr id="7" name="TextBox 6">
            <a:extLst>
              <a:ext uri="{FF2B5EF4-FFF2-40B4-BE49-F238E27FC236}">
                <a16:creationId xmlns:a16="http://schemas.microsoft.com/office/drawing/2014/main" id="{ED30F842-76D4-CF28-385D-FB43BD8D92FC}"/>
              </a:ext>
            </a:extLst>
          </p:cNvPr>
          <p:cNvSpPr txBox="1"/>
          <p:nvPr/>
        </p:nvSpPr>
        <p:spPr>
          <a:xfrm>
            <a:off x="6264693" y="3442637"/>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Breathable </a:t>
            </a:r>
          </a:p>
          <a:p>
            <a:r>
              <a:rPr lang="en-SG" sz="700" dirty="0">
                <a:latin typeface="Colour Sans" panose="02000503030000020004" pitchFamily="2" charset="0"/>
              </a:rPr>
              <a:t>Coating</a:t>
            </a:r>
          </a:p>
        </p:txBody>
      </p:sp>
      <p:sp>
        <p:nvSpPr>
          <p:cNvPr id="8" name="TextBox 7">
            <a:extLst>
              <a:ext uri="{FF2B5EF4-FFF2-40B4-BE49-F238E27FC236}">
                <a16:creationId xmlns:a16="http://schemas.microsoft.com/office/drawing/2014/main" id="{A835FE07-348C-3595-267B-C00185F4AD1D}"/>
              </a:ext>
            </a:extLst>
          </p:cNvPr>
          <p:cNvSpPr txBox="1"/>
          <p:nvPr/>
        </p:nvSpPr>
        <p:spPr>
          <a:xfrm>
            <a:off x="6710560" y="3437938"/>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Multi-surface</a:t>
            </a:r>
          </a:p>
          <a:p>
            <a:r>
              <a:rPr lang="en-SG" sz="700" dirty="0">
                <a:latin typeface="Colour Sans" panose="02000503030000020004" pitchFamily="2" charset="0"/>
              </a:rPr>
              <a:t>Adhesion</a:t>
            </a:r>
          </a:p>
        </p:txBody>
      </p:sp>
      <p:sp>
        <p:nvSpPr>
          <p:cNvPr id="9" name="TextBox 8">
            <a:extLst>
              <a:ext uri="{FF2B5EF4-FFF2-40B4-BE49-F238E27FC236}">
                <a16:creationId xmlns:a16="http://schemas.microsoft.com/office/drawing/2014/main" id="{D50AC2BA-3816-78D4-E38E-8067C6F88EA0}"/>
              </a:ext>
            </a:extLst>
          </p:cNvPr>
          <p:cNvSpPr txBox="1"/>
          <p:nvPr/>
        </p:nvSpPr>
        <p:spPr>
          <a:xfrm>
            <a:off x="7271310" y="3443083"/>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Excellent </a:t>
            </a:r>
          </a:p>
          <a:p>
            <a:r>
              <a:rPr lang="en-SG" sz="700" dirty="0">
                <a:latin typeface="Colour Sans" panose="02000503030000020004" pitchFamily="2" charset="0"/>
              </a:rPr>
              <a:t>Anti-Alkali</a:t>
            </a:r>
          </a:p>
          <a:p>
            <a:r>
              <a:rPr lang="en-SG" sz="700" dirty="0">
                <a:latin typeface="Colour Sans" panose="02000503030000020004" pitchFamily="2" charset="0"/>
              </a:rPr>
              <a:t>properties</a:t>
            </a:r>
          </a:p>
        </p:txBody>
      </p:sp>
      <p:sp>
        <p:nvSpPr>
          <p:cNvPr id="10" name="TextBox 9">
            <a:extLst>
              <a:ext uri="{FF2B5EF4-FFF2-40B4-BE49-F238E27FC236}">
                <a16:creationId xmlns:a16="http://schemas.microsoft.com/office/drawing/2014/main" id="{D55494C2-EB0B-9143-E7C4-5328148EE618}"/>
              </a:ext>
            </a:extLst>
          </p:cNvPr>
          <p:cNvSpPr txBox="1"/>
          <p:nvPr/>
        </p:nvSpPr>
        <p:spPr>
          <a:xfrm>
            <a:off x="7785578" y="3446929"/>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Excellent </a:t>
            </a:r>
          </a:p>
          <a:p>
            <a:r>
              <a:rPr lang="en-SG" sz="700" dirty="0">
                <a:latin typeface="Colour Sans" panose="02000503030000020004" pitchFamily="2" charset="0"/>
              </a:rPr>
              <a:t>Flexibility</a:t>
            </a:r>
          </a:p>
        </p:txBody>
      </p:sp>
      <p:sp>
        <p:nvSpPr>
          <p:cNvPr id="11" name="TextBox 10">
            <a:extLst>
              <a:ext uri="{FF2B5EF4-FFF2-40B4-BE49-F238E27FC236}">
                <a16:creationId xmlns:a16="http://schemas.microsoft.com/office/drawing/2014/main" id="{79747C17-B4B9-17C0-D4FC-99E0DD62713B}"/>
              </a:ext>
            </a:extLst>
          </p:cNvPr>
          <p:cNvSpPr txBox="1"/>
          <p:nvPr/>
        </p:nvSpPr>
        <p:spPr>
          <a:xfrm>
            <a:off x="8216760" y="3442371"/>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Superior</a:t>
            </a:r>
          </a:p>
          <a:p>
            <a:r>
              <a:rPr lang="en-SG" sz="700" dirty="0">
                <a:latin typeface="Colour Sans" panose="02000503030000020004" pitchFamily="2" charset="0"/>
              </a:rPr>
              <a:t>WTP</a:t>
            </a:r>
          </a:p>
        </p:txBody>
      </p:sp>
      <p:sp>
        <p:nvSpPr>
          <p:cNvPr id="12" name="TextBox 11">
            <a:extLst>
              <a:ext uri="{FF2B5EF4-FFF2-40B4-BE49-F238E27FC236}">
                <a16:creationId xmlns:a16="http://schemas.microsoft.com/office/drawing/2014/main" id="{3755185D-587F-6B24-5CA0-AA2B5E05E26E}"/>
              </a:ext>
            </a:extLst>
          </p:cNvPr>
          <p:cNvSpPr txBox="1"/>
          <p:nvPr/>
        </p:nvSpPr>
        <p:spPr>
          <a:xfrm>
            <a:off x="8684546" y="3446929"/>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Superior</a:t>
            </a:r>
          </a:p>
          <a:p>
            <a:r>
              <a:rPr lang="en-SG" sz="700" dirty="0">
                <a:latin typeface="Colour Sans" panose="02000503030000020004" pitchFamily="2" charset="0"/>
              </a:rPr>
              <a:t>Anti-</a:t>
            </a:r>
          </a:p>
          <a:p>
            <a:r>
              <a:rPr lang="en-SG" sz="700" dirty="0">
                <a:latin typeface="Colour Sans" panose="02000503030000020004" pitchFamily="2" charset="0"/>
              </a:rPr>
              <a:t>Carbonation</a:t>
            </a:r>
          </a:p>
          <a:p>
            <a:r>
              <a:rPr lang="en-SG" sz="700" dirty="0">
                <a:latin typeface="Colour Sans" panose="02000503030000020004" pitchFamily="2" charset="0"/>
              </a:rPr>
              <a:t>Properties</a:t>
            </a:r>
          </a:p>
        </p:txBody>
      </p:sp>
      <p:sp>
        <p:nvSpPr>
          <p:cNvPr id="13" name="TextBox 12">
            <a:extLst>
              <a:ext uri="{FF2B5EF4-FFF2-40B4-BE49-F238E27FC236}">
                <a16:creationId xmlns:a16="http://schemas.microsoft.com/office/drawing/2014/main" id="{0349C6A4-2C2C-B653-E801-D19753E8E1F3}"/>
              </a:ext>
            </a:extLst>
          </p:cNvPr>
          <p:cNvSpPr txBox="1"/>
          <p:nvPr/>
        </p:nvSpPr>
        <p:spPr>
          <a:xfrm>
            <a:off x="7316154" y="4229100"/>
            <a:ext cx="914400" cy="914400"/>
          </a:xfrm>
          <a:prstGeom prst="rect">
            <a:avLst/>
          </a:prstGeom>
          <a:noFill/>
        </p:spPr>
        <p:txBody>
          <a:bodyPr wrap="none" lIns="0" tIns="0" rIns="0" bIns="0" rtlCol="0">
            <a:noAutofit/>
          </a:bodyPr>
          <a:lstStyle/>
          <a:p>
            <a:r>
              <a:rPr lang="en-US" sz="900" b="0" i="1" dirty="0"/>
              <a:t>Similar Technology available in ID </a:t>
            </a:r>
          </a:p>
          <a:p>
            <a:r>
              <a:rPr lang="en-US" sz="900" b="0" i="1" dirty="0"/>
              <a:t>(Dulux </a:t>
            </a:r>
            <a:r>
              <a:rPr lang="en-US" sz="900" b="0" i="1" dirty="0" err="1"/>
              <a:t>Aquashield</a:t>
            </a:r>
            <a:r>
              <a:rPr lang="en-US" sz="900" b="0" i="1" dirty="0"/>
              <a:t> </a:t>
            </a:r>
            <a:r>
              <a:rPr lang="en-US" sz="900" b="0" i="1" dirty="0" err="1"/>
              <a:t>Waterblock</a:t>
            </a:r>
            <a:r>
              <a:rPr lang="en-US" sz="900" b="0" i="1" dirty="0"/>
              <a:t> 2K), </a:t>
            </a:r>
          </a:p>
          <a:p>
            <a:r>
              <a:rPr lang="en-US" sz="900" b="0" i="1" dirty="0"/>
              <a:t>VN (Dulux WS WTP / </a:t>
            </a:r>
            <a:r>
              <a:rPr lang="en-US" sz="900" i="1" dirty="0"/>
              <a:t>WS WTP </a:t>
            </a:r>
          </a:p>
          <a:p>
            <a:r>
              <a:rPr lang="en-US" sz="900" i="1" dirty="0"/>
              <a:t>Ad Mixture - </a:t>
            </a:r>
            <a:r>
              <a:rPr lang="en-US" sz="900" b="0" i="1" dirty="0"/>
              <a:t>1K only</a:t>
            </a:r>
            <a:r>
              <a:rPr lang="en-US" sz="900" i="1" dirty="0"/>
              <a:t>)</a:t>
            </a:r>
            <a:endParaRPr lang="en-US" sz="900" b="0" i="1" dirty="0"/>
          </a:p>
        </p:txBody>
      </p:sp>
    </p:spTree>
    <p:extLst>
      <p:ext uri="{BB962C8B-B14F-4D97-AF65-F5344CB8AC3E}">
        <p14:creationId xmlns:p14="http://schemas.microsoft.com/office/powerpoint/2010/main" val="3258130448"/>
      </p:ext>
    </p:extLst>
  </p:cSld>
  <p:clrMapOvr>
    <a:masterClrMapping/>
  </p:clrMapOvr>
  <p:transition spd="slow">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3" y="-50977"/>
            <a:ext cx="7952019" cy="36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Crack Filler - Dulux </a:t>
            </a:r>
            <a:r>
              <a:rPr lang="en-US" sz="2400" dirty="0" err="1"/>
              <a:t>Aquatech</a:t>
            </a:r>
            <a:r>
              <a:rPr lang="en-US" sz="2400" dirty="0"/>
              <a:t> Crack Filler</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5705" y="344536"/>
          <a:ext cx="4106468" cy="3357895"/>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247274">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1003643">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How can be rest assured that I’ve prevented any kind of water leaking &amp; seepage issues for my house?</a:t>
                      </a:r>
                    </a:p>
                    <a:p>
                      <a:pPr marL="171450" indent="-171450">
                        <a:buFont typeface="Wingdings" panose="05000000000000000000" pitchFamily="2" charset="2"/>
                        <a:buChar char="ü"/>
                      </a:pPr>
                      <a:r>
                        <a:rPr lang="en-US" sz="900" dirty="0"/>
                        <a:t>I need a thorough and long lasting solution to get the dampness out and prevent it from coming back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7274">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946676">
                <a:tc>
                  <a:txBody>
                    <a:bodyPr/>
                    <a:lstStyle/>
                    <a:p>
                      <a:r>
                        <a:rPr lang="en-US" sz="900" b="1" dirty="0"/>
                        <a:t>Dulux </a:t>
                      </a:r>
                      <a:r>
                        <a:rPr lang="en-US" sz="900" b="1" dirty="0" err="1"/>
                        <a:t>Aquatech</a:t>
                      </a:r>
                      <a:r>
                        <a:rPr lang="en-US" sz="900" b="1" dirty="0"/>
                        <a:t> Crack Fillers </a:t>
                      </a:r>
                      <a:r>
                        <a:rPr lang="en-US" sz="900" dirty="0"/>
                        <a:t>are ready mixed, high performance, light weight crack fillers based on Acrylic polymer dispersion. The high grade inert, light weight fillers used in the formulation makes the crack fillers suitable for application on wide variety of surfaces like concrete, plasters and wood in both interior &amp; exterior surfaces. </a:t>
                      </a:r>
                    </a:p>
                    <a:p>
                      <a:r>
                        <a:rPr lang="en-US" sz="900" i="1" dirty="0"/>
                        <a:t>With </a:t>
                      </a:r>
                      <a:r>
                        <a:rPr lang="en-US" sz="900" b="1" i="1" dirty="0" err="1"/>
                        <a:t>Unibond</a:t>
                      </a:r>
                      <a:r>
                        <a:rPr lang="en-US" sz="900" b="1" i="1" dirty="0"/>
                        <a:t> Technology</a:t>
                      </a:r>
                      <a:r>
                        <a:rPr lang="en-US" sz="900" i="1" dirty="0"/>
                        <a:t>, it provides ready to use one-time application solution for every type of exterior and interior cracks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7274">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77535">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Peace of mind in the long run by comprehensive waterproofing of my house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21589" y="3710246"/>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419533" y="1958859"/>
            <a:ext cx="1724467" cy="253586"/>
          </a:xfrm>
          <a:prstGeom prst="rect">
            <a:avLst/>
          </a:prstGeom>
          <a:noFill/>
        </p:spPr>
        <p:txBody>
          <a:bodyPr wrap="square" lIns="0" tIns="0" rIns="0" bIns="0" rtlCol="0">
            <a:noAutofit/>
          </a:bodyPr>
          <a:lstStyle/>
          <a:p>
            <a:pPr algn="ctr"/>
            <a:r>
              <a:rPr lang="en-SG" sz="1100" b="1" dirty="0">
                <a:latin typeface="Colour Sans" panose="02000503030000020004" pitchFamily="2" charset="0"/>
              </a:rPr>
              <a:t>Available in</a:t>
            </a:r>
          </a:p>
          <a:p>
            <a:pPr algn="ctr"/>
            <a:r>
              <a:rPr lang="en-SG" sz="1100" dirty="0">
                <a:latin typeface="Colour Sans" panose="02000503030000020004" pitchFamily="2" charset="0"/>
              </a:rPr>
              <a:t>0.4g, 1Kg, 5Kg (5MM cracks)</a:t>
            </a:r>
          </a:p>
          <a:p>
            <a:pPr algn="ctr"/>
            <a:r>
              <a:rPr lang="en-SG" sz="1100" dirty="0">
                <a:latin typeface="Colour Sans" panose="02000503030000020004" pitchFamily="2" charset="0"/>
              </a:rPr>
              <a:t>0.5Kg ,1Kg.5Kg (10MM cracks) </a:t>
            </a:r>
          </a:p>
          <a:p>
            <a:pPr algn="ctr"/>
            <a:r>
              <a:rPr lang="en-SG" sz="1100" dirty="0">
                <a:latin typeface="Colour Sans" panose="02000503030000020004" pitchFamily="2" charset="0"/>
              </a:rPr>
              <a:t>1Kg &amp; 5Kg (20MM cracks)</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nvGraphicFramePr>
        <p:xfrm>
          <a:off x="-2" y="3962253"/>
          <a:ext cx="3729701" cy="1084527"/>
        </p:xfrm>
        <a:graphic>
          <a:graphicData uri="http://schemas.openxmlformats.org/drawingml/2006/table">
            <a:tbl>
              <a:tblPr firstRow="1" bandRow="1">
                <a:tableStyleId>{2D5ABB26-0587-4C30-8999-92F81FD0307C}</a:tableStyleId>
              </a:tblPr>
              <a:tblGrid>
                <a:gridCol w="1182720">
                  <a:extLst>
                    <a:ext uri="{9D8B030D-6E8A-4147-A177-3AD203B41FA5}">
                      <a16:colId xmlns:a16="http://schemas.microsoft.com/office/drawing/2014/main" val="2714193207"/>
                    </a:ext>
                  </a:extLst>
                </a:gridCol>
                <a:gridCol w="2546981">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Interior &amp; Exterior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7573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For a crack 5mm wide &amp; 5mm deep – 65-75 </a:t>
                      </a:r>
                      <a:r>
                        <a:rPr lang="en-US" sz="900" dirty="0" err="1">
                          <a:latin typeface="Colour Sans" panose="02000503030000020004"/>
                        </a:rPr>
                        <a:t>rft</a:t>
                      </a:r>
                      <a:r>
                        <a:rPr lang="en-US" sz="900" dirty="0">
                          <a:latin typeface="Colour Sans" panose="02000503030000020004"/>
                        </a:rPr>
                        <a:t>/kg</a:t>
                      </a: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For a crack 10mm wide &amp; 10mm deep – 50-60 </a:t>
                      </a:r>
                      <a:r>
                        <a:rPr lang="en-US" sz="900" dirty="0" err="1">
                          <a:latin typeface="Colour Sans" panose="02000503030000020004"/>
                        </a:rPr>
                        <a:t>rft</a:t>
                      </a:r>
                      <a:r>
                        <a:rPr lang="en-US" sz="900" dirty="0">
                          <a:latin typeface="Colour Sans" panose="02000503030000020004"/>
                        </a:rPr>
                        <a:t>/kg</a:t>
                      </a: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For a crack 20mm wide &amp; 20mm deep – 30-40 </a:t>
                      </a:r>
                      <a:r>
                        <a:rPr lang="en-US" sz="900" dirty="0" err="1">
                          <a:latin typeface="Colour Sans" panose="02000503030000020004"/>
                        </a:rPr>
                        <a:t>rft</a:t>
                      </a:r>
                      <a:r>
                        <a:rPr lang="en-US" sz="900" dirty="0">
                          <a:latin typeface="Colour Sans" panose="02000503030000020004"/>
                        </a:rPr>
                        <a:t>/kg</a:t>
                      </a: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Min. 1 Coat recommended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White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nvGraphicFramePr>
        <p:xfrm>
          <a:off x="3869310" y="3971856"/>
          <a:ext cx="3729701" cy="1074924"/>
        </p:xfrm>
        <a:graphic>
          <a:graphicData uri="http://schemas.openxmlformats.org/drawingml/2006/table">
            <a:tbl>
              <a:tblPr firstRow="1" bandRow="1">
                <a:tableStyleId>{2D5ABB26-0587-4C30-8999-92F81FD0307C}</a:tableStyleId>
              </a:tblPr>
              <a:tblGrid>
                <a:gridCol w="1521433">
                  <a:extLst>
                    <a:ext uri="{9D8B030D-6E8A-4147-A177-3AD203B41FA5}">
                      <a16:colId xmlns:a16="http://schemas.microsoft.com/office/drawing/2014/main" val="3738590716"/>
                    </a:ext>
                  </a:extLst>
                </a:gridCol>
                <a:gridCol w="2208268">
                  <a:extLst>
                    <a:ext uri="{9D8B030D-6E8A-4147-A177-3AD203B41FA5}">
                      <a16:colId xmlns:a16="http://schemas.microsoft.com/office/drawing/2014/main" val="3750538898"/>
                    </a:ext>
                  </a:extLst>
                </a:gridCol>
              </a:tblGrid>
              <a:tr h="337961">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Vertical Walls &amp; Horizontal (i.e. roofs &amp; terraces)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21749">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Performance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One time application since it’s shrink-free</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2174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dirty="0">
                          <a:solidFill>
                            <a:schemeClr val="tx1"/>
                          </a:solidFill>
                          <a:latin typeface="Calibri" panose="020F0502020204030204" pitchFamily="34" charset="0"/>
                          <a:ea typeface="+mn-ea"/>
                          <a:cs typeface="Calibri" panose="020F0502020204030204" pitchFamily="34" charset="0"/>
                        </a:rPr>
                        <a:t>   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93465">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Provides up to 5mm/10mm/20mm crack bridging properties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pic>
        <p:nvPicPr>
          <p:cNvPr id="6" name="Picture 5">
            <a:extLst>
              <a:ext uri="{FF2B5EF4-FFF2-40B4-BE49-F238E27FC236}">
                <a16:creationId xmlns:a16="http://schemas.microsoft.com/office/drawing/2014/main" id="{2828387B-58A2-2382-29EE-1AA17F7FB962}"/>
              </a:ext>
            </a:extLst>
          </p:cNvPr>
          <p:cNvPicPr>
            <a:picLocks noChangeAspect="1"/>
          </p:cNvPicPr>
          <p:nvPr/>
        </p:nvPicPr>
        <p:blipFill rotWithShape="1">
          <a:blip r:embed="rId2"/>
          <a:srcRect r="15738" b="19272"/>
          <a:stretch/>
        </p:blipFill>
        <p:spPr>
          <a:xfrm>
            <a:off x="4252691" y="344536"/>
            <a:ext cx="3046260" cy="1641661"/>
          </a:xfrm>
          <a:prstGeom prst="rect">
            <a:avLst/>
          </a:prstGeom>
        </p:spPr>
      </p:pic>
      <p:pic>
        <p:nvPicPr>
          <p:cNvPr id="7" name="Picture 6">
            <a:extLst>
              <a:ext uri="{FF2B5EF4-FFF2-40B4-BE49-F238E27FC236}">
                <a16:creationId xmlns:a16="http://schemas.microsoft.com/office/drawing/2014/main" id="{88172A08-1AE7-2230-84FB-784FE0F19F84}"/>
              </a:ext>
            </a:extLst>
          </p:cNvPr>
          <p:cNvPicPr>
            <a:picLocks noChangeAspect="1"/>
          </p:cNvPicPr>
          <p:nvPr/>
        </p:nvPicPr>
        <p:blipFill>
          <a:blip r:embed="rId3"/>
          <a:stretch>
            <a:fillRect/>
          </a:stretch>
        </p:blipFill>
        <p:spPr>
          <a:xfrm>
            <a:off x="7589540" y="191941"/>
            <a:ext cx="1524000" cy="1524000"/>
          </a:xfrm>
          <a:prstGeom prst="rect">
            <a:avLst/>
          </a:prstGeom>
        </p:spPr>
      </p:pic>
      <p:pic>
        <p:nvPicPr>
          <p:cNvPr id="10" name="Picture 9">
            <a:extLst>
              <a:ext uri="{FF2B5EF4-FFF2-40B4-BE49-F238E27FC236}">
                <a16:creationId xmlns:a16="http://schemas.microsoft.com/office/drawing/2014/main" id="{EA299788-4724-6C8F-29B4-36A638958D8A}"/>
              </a:ext>
            </a:extLst>
          </p:cNvPr>
          <p:cNvPicPr>
            <a:picLocks noChangeAspect="1"/>
          </p:cNvPicPr>
          <p:nvPr/>
        </p:nvPicPr>
        <p:blipFill rotWithShape="1">
          <a:blip r:embed="rId4"/>
          <a:srcRect l="40984" t="45453" r="52377" b="40973"/>
          <a:stretch/>
        </p:blipFill>
        <p:spPr>
          <a:xfrm>
            <a:off x="4094262" y="3102119"/>
            <a:ext cx="607102" cy="698197"/>
          </a:xfrm>
          <a:prstGeom prst="rect">
            <a:avLst/>
          </a:prstGeom>
        </p:spPr>
      </p:pic>
      <p:pic>
        <p:nvPicPr>
          <p:cNvPr id="11" name="Picture 10">
            <a:extLst>
              <a:ext uri="{FF2B5EF4-FFF2-40B4-BE49-F238E27FC236}">
                <a16:creationId xmlns:a16="http://schemas.microsoft.com/office/drawing/2014/main" id="{A6E09870-8918-E81A-D5C7-7073A1496765}"/>
              </a:ext>
            </a:extLst>
          </p:cNvPr>
          <p:cNvPicPr>
            <a:picLocks noChangeAspect="1"/>
          </p:cNvPicPr>
          <p:nvPr/>
        </p:nvPicPr>
        <p:blipFill rotWithShape="1">
          <a:blip r:embed="rId4"/>
          <a:srcRect l="9660" t="62332" r="64845" b="28093"/>
          <a:stretch/>
        </p:blipFill>
        <p:spPr>
          <a:xfrm>
            <a:off x="4781161" y="3163013"/>
            <a:ext cx="2226039" cy="470316"/>
          </a:xfrm>
          <a:prstGeom prst="rect">
            <a:avLst/>
          </a:prstGeom>
        </p:spPr>
      </p:pic>
      <p:sp>
        <p:nvSpPr>
          <p:cNvPr id="12" name="TextBox 11">
            <a:extLst>
              <a:ext uri="{FF2B5EF4-FFF2-40B4-BE49-F238E27FC236}">
                <a16:creationId xmlns:a16="http://schemas.microsoft.com/office/drawing/2014/main" id="{8AAA6189-85EA-2FB6-4D34-9AB11CDC22F6}"/>
              </a:ext>
            </a:extLst>
          </p:cNvPr>
          <p:cNvSpPr txBox="1"/>
          <p:nvPr/>
        </p:nvSpPr>
        <p:spPr>
          <a:xfrm>
            <a:off x="4781161" y="3640801"/>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Shrink Free</a:t>
            </a:r>
          </a:p>
        </p:txBody>
      </p:sp>
      <p:sp>
        <p:nvSpPr>
          <p:cNvPr id="13" name="TextBox 12">
            <a:extLst>
              <a:ext uri="{FF2B5EF4-FFF2-40B4-BE49-F238E27FC236}">
                <a16:creationId xmlns:a16="http://schemas.microsoft.com/office/drawing/2014/main" id="{512B1673-600B-0EB9-FB55-D3ABC67B8788}"/>
              </a:ext>
            </a:extLst>
          </p:cNvPr>
          <p:cNvSpPr txBox="1"/>
          <p:nvPr/>
        </p:nvSpPr>
        <p:spPr>
          <a:xfrm>
            <a:off x="5311979" y="3640801"/>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Accepts </a:t>
            </a:r>
          </a:p>
          <a:p>
            <a:r>
              <a:rPr lang="en-SG" sz="700" dirty="0">
                <a:latin typeface="Colour Sans" panose="02000503030000020004" pitchFamily="2" charset="0"/>
              </a:rPr>
              <a:t>nails &amp; </a:t>
            </a:r>
          </a:p>
          <a:p>
            <a:r>
              <a:rPr lang="en-SG" sz="700" dirty="0">
                <a:latin typeface="Colour Sans" panose="02000503030000020004" pitchFamily="2" charset="0"/>
              </a:rPr>
              <a:t>screws</a:t>
            </a:r>
          </a:p>
        </p:txBody>
      </p:sp>
      <p:sp>
        <p:nvSpPr>
          <p:cNvPr id="14" name="TextBox 13">
            <a:extLst>
              <a:ext uri="{FF2B5EF4-FFF2-40B4-BE49-F238E27FC236}">
                <a16:creationId xmlns:a16="http://schemas.microsoft.com/office/drawing/2014/main" id="{049E0E53-77FC-9A81-F8DF-2F929BD5FEA9}"/>
              </a:ext>
            </a:extLst>
          </p:cNvPr>
          <p:cNvSpPr txBox="1"/>
          <p:nvPr/>
        </p:nvSpPr>
        <p:spPr>
          <a:xfrm>
            <a:off x="5763002" y="3648606"/>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Quick</a:t>
            </a:r>
          </a:p>
          <a:p>
            <a:r>
              <a:rPr lang="en-SG" sz="700" dirty="0">
                <a:latin typeface="Colour Sans" panose="02000503030000020004" pitchFamily="2" charset="0"/>
              </a:rPr>
              <a:t>Drying</a:t>
            </a:r>
          </a:p>
        </p:txBody>
      </p:sp>
      <p:sp>
        <p:nvSpPr>
          <p:cNvPr id="16" name="TextBox 15">
            <a:extLst>
              <a:ext uri="{FF2B5EF4-FFF2-40B4-BE49-F238E27FC236}">
                <a16:creationId xmlns:a16="http://schemas.microsoft.com/office/drawing/2014/main" id="{DF1A4B20-AD79-B8DA-B133-6FCFAE02347F}"/>
              </a:ext>
            </a:extLst>
          </p:cNvPr>
          <p:cNvSpPr txBox="1"/>
          <p:nvPr/>
        </p:nvSpPr>
        <p:spPr>
          <a:xfrm>
            <a:off x="6130407" y="3636799"/>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Multi-surface</a:t>
            </a:r>
          </a:p>
          <a:p>
            <a:r>
              <a:rPr lang="en-SG" sz="700" dirty="0">
                <a:latin typeface="Colour Sans" panose="02000503030000020004" pitchFamily="2" charset="0"/>
              </a:rPr>
              <a:t>Adhesion</a:t>
            </a:r>
          </a:p>
        </p:txBody>
      </p:sp>
      <p:sp>
        <p:nvSpPr>
          <p:cNvPr id="22" name="TextBox 21">
            <a:extLst>
              <a:ext uri="{FF2B5EF4-FFF2-40B4-BE49-F238E27FC236}">
                <a16:creationId xmlns:a16="http://schemas.microsoft.com/office/drawing/2014/main" id="{D0F12AF7-C4C1-CE22-61C7-AA7701298972}"/>
              </a:ext>
            </a:extLst>
          </p:cNvPr>
          <p:cNvSpPr txBox="1"/>
          <p:nvPr/>
        </p:nvSpPr>
        <p:spPr>
          <a:xfrm>
            <a:off x="6724143" y="3648606"/>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Ease of </a:t>
            </a:r>
          </a:p>
          <a:p>
            <a:r>
              <a:rPr lang="en-SG" sz="700" dirty="0">
                <a:latin typeface="Colour Sans" panose="02000503030000020004" pitchFamily="2" charset="0"/>
              </a:rPr>
              <a:t>sanding</a:t>
            </a:r>
          </a:p>
        </p:txBody>
      </p:sp>
    </p:spTree>
    <p:extLst>
      <p:ext uri="{BB962C8B-B14F-4D97-AF65-F5344CB8AC3E}">
        <p14:creationId xmlns:p14="http://schemas.microsoft.com/office/powerpoint/2010/main" val="20698228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79" y="29810"/>
            <a:ext cx="9258095" cy="372542"/>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Int. Liquid Applied Vertical - Dulux </a:t>
            </a:r>
            <a:r>
              <a:rPr lang="en-US" sz="2400" dirty="0" err="1"/>
              <a:t>Aquatech</a:t>
            </a:r>
            <a:r>
              <a:rPr lang="en-US" sz="2400" dirty="0"/>
              <a:t> Int. WTP BC</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3862739443"/>
              </p:ext>
            </p:extLst>
          </p:nvPr>
        </p:nvGraphicFramePr>
        <p:xfrm>
          <a:off x="0" y="468498"/>
          <a:ext cx="4106468" cy="3108960"/>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163031">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31561">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I want to protect my house upfront by preventing the occurrence of dampness &amp; water seepage issues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163031">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748024">
                <a:tc>
                  <a:txBody>
                    <a:bodyPr/>
                    <a:lstStyle/>
                    <a:p>
                      <a:r>
                        <a:rPr lang="en-US" sz="900" b="1" dirty="0"/>
                        <a:t>Dulux </a:t>
                      </a:r>
                      <a:r>
                        <a:rPr lang="en-US" sz="900" b="1" dirty="0" err="1"/>
                        <a:t>Aquatech</a:t>
                      </a:r>
                      <a:r>
                        <a:rPr lang="en-US" sz="900" b="1" dirty="0"/>
                        <a:t> Interior Waterproof Basecoat </a:t>
                      </a:r>
                      <a:r>
                        <a:rPr lang="en-US" sz="900" dirty="0"/>
                        <a:t>is a single component liquid applied waterproofing solution that forms a breathable </a:t>
                      </a:r>
                      <a:r>
                        <a:rPr lang="en-US" sz="900" dirty="0" err="1"/>
                        <a:t>memberane</a:t>
                      </a:r>
                      <a:r>
                        <a:rPr lang="en-US" sz="900" dirty="0"/>
                        <a:t> and helps to prevent surface dampness of the interior walls. It is made up of micronized pigments &amp; fillers coupled with an extremely tough polymer that protects the topcoat layer from mild dampness. </a:t>
                      </a:r>
                    </a:p>
                    <a:p>
                      <a:r>
                        <a:rPr lang="en-US" sz="900" i="1" dirty="0"/>
                        <a:t>With unique </a:t>
                      </a:r>
                      <a:r>
                        <a:rPr lang="en-US" sz="900" b="1" i="1" dirty="0" err="1"/>
                        <a:t>Hydrobreathe</a:t>
                      </a:r>
                      <a:r>
                        <a:rPr lang="en-US" sz="900" b="1" i="1" dirty="0"/>
                        <a:t> Technology</a:t>
                      </a:r>
                      <a:r>
                        <a:rPr lang="en-US" sz="900" i="1" dirty="0"/>
                        <a:t>, it ensures that the moisture inside the walls does not stay in the system by helping the walls to breathe the moisture out.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163031">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00498">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Stay worry free when it comes to protection of my house from any dampness and seepages issues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0" y="3661454"/>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661606" y="2326449"/>
            <a:ext cx="1171575" cy="175936"/>
          </a:xfrm>
          <a:prstGeom prst="rect">
            <a:avLst/>
          </a:prstGeom>
          <a:noFill/>
        </p:spPr>
        <p:txBody>
          <a:bodyPr wrap="square" lIns="0" tIns="0" rIns="0" bIns="0" rtlCol="0">
            <a:noAutofit/>
          </a:bodyPr>
          <a:lstStyle/>
          <a:p>
            <a:pPr algn="ctr"/>
            <a:r>
              <a:rPr lang="en-SG" sz="1100" b="1" dirty="0">
                <a:latin typeface="Colour Sans" panose="02000503030000020004" pitchFamily="2" charset="0"/>
              </a:rPr>
              <a:t>Available in</a:t>
            </a:r>
          </a:p>
          <a:p>
            <a:pPr algn="ctr"/>
            <a:r>
              <a:rPr lang="en-SG" sz="1100" dirty="0">
                <a:latin typeface="Colour Sans" panose="02000503030000020004" pitchFamily="2" charset="0"/>
              </a:rPr>
              <a:t>1, 4, 10 &amp; 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nvGraphicFramePr>
        <p:xfrm>
          <a:off x="0" y="3893084"/>
          <a:ext cx="3584090" cy="854484"/>
        </p:xfrm>
        <a:graphic>
          <a:graphicData uri="http://schemas.openxmlformats.org/drawingml/2006/table">
            <a:tbl>
              <a:tblPr firstRow="1" bandRow="1">
                <a:tableStyleId>{2D5ABB26-0587-4C30-8999-92F81FD0307C}</a:tableStyleId>
              </a:tblPr>
              <a:tblGrid>
                <a:gridCol w="944380">
                  <a:extLst>
                    <a:ext uri="{9D8B030D-6E8A-4147-A177-3AD203B41FA5}">
                      <a16:colId xmlns:a16="http://schemas.microsoft.com/office/drawing/2014/main" val="2714193207"/>
                    </a:ext>
                  </a:extLst>
                </a:gridCol>
                <a:gridCol w="2639710">
                  <a:extLst>
                    <a:ext uri="{9D8B030D-6E8A-4147-A177-3AD203B41FA5}">
                      <a16:colId xmlns:a16="http://schemas.microsoft.com/office/drawing/2014/main" val="402161752"/>
                    </a:ext>
                  </a:extLst>
                </a:gridCol>
              </a:tblGrid>
              <a:tr h="562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562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16.7-18.5 m2/</a:t>
                      </a:r>
                      <a:r>
                        <a:rPr lang="en-US" sz="900" dirty="0" err="1">
                          <a:latin typeface="Colour Sans" panose="02000503030000020004"/>
                        </a:rPr>
                        <a:t>lt</a:t>
                      </a:r>
                      <a:r>
                        <a:rPr lang="en-US" sz="900" dirty="0">
                          <a:latin typeface="Colour Sans" panose="02000503030000020004"/>
                        </a:rPr>
                        <a:t>/coat forced coverage</a:t>
                      </a: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kern="1200" noProof="0" dirty="0">
                          <a:solidFill>
                            <a:schemeClr val="tx1"/>
                          </a:solidFill>
                          <a:latin typeface="Colour Sans" panose="02000503030000020004"/>
                          <a:ea typeface="+mn-ea"/>
                          <a:cs typeface="+mn-cs"/>
                        </a:rPr>
                        <a:t>Min. 2 coats (recommended)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305844">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000000"/>
                          </a:solidFill>
                          <a:effectLst/>
                          <a:uLnTx/>
                          <a:uFillTx/>
                          <a:latin typeface="Colour Sans" panose="02000503030000020004"/>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5818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White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nvGraphicFramePr>
        <p:xfrm>
          <a:off x="3630607" y="3893083"/>
          <a:ext cx="3614969" cy="814296"/>
        </p:xfrm>
        <a:graphic>
          <a:graphicData uri="http://schemas.openxmlformats.org/drawingml/2006/table">
            <a:tbl>
              <a:tblPr firstRow="1" bandRow="1">
                <a:tableStyleId>{2D5ABB26-0587-4C30-8999-92F81FD0307C}</a:tableStyleId>
              </a:tblPr>
              <a:tblGrid>
                <a:gridCol w="1474631">
                  <a:extLst>
                    <a:ext uri="{9D8B030D-6E8A-4147-A177-3AD203B41FA5}">
                      <a16:colId xmlns:a16="http://schemas.microsoft.com/office/drawing/2014/main" val="3738590716"/>
                    </a:ext>
                  </a:extLst>
                </a:gridCol>
                <a:gridCol w="2140338">
                  <a:extLst>
                    <a:ext uri="{9D8B030D-6E8A-4147-A177-3AD203B41FA5}">
                      <a16:colId xmlns:a16="http://schemas.microsoft.com/office/drawing/2014/main" val="3750538898"/>
                    </a:ext>
                  </a:extLst>
                </a:gridCol>
              </a:tblGrid>
              <a:tr h="179992">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Vertical Walls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179992">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Performance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Gives 10X water resistance &amp; 2X higher stretchability (vs ordinary primers)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79992">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a:t>
                      </a:r>
                      <a:r>
                        <a:rPr lang="en-US" sz="900" kern="1200" dirty="0">
                          <a:solidFill>
                            <a:schemeClr val="tx1"/>
                          </a:solidFill>
                          <a:latin typeface="Calibri" panose="020F0502020204030204" pitchFamily="34" charset="0"/>
                          <a:ea typeface="+mn-ea"/>
                          <a:cs typeface="Calibri" panose="020F0502020204030204" pitchFamily="34" charset="0"/>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79992">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292093" y="3549839"/>
            <a:ext cx="1879784"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Micronized pigments to seal the pores causing dampness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Improves top coat performance &amp; finish</a:t>
            </a:r>
          </a:p>
          <a:p>
            <a:r>
              <a:rPr lang="en-US" sz="1100" dirty="0">
                <a:latin typeface="Calibri" panose="020F0502020204030204" pitchFamily="34" charset="0"/>
                <a:cs typeface="Calibri" panose="020F0502020204030204" pitchFamily="34" charset="0"/>
              </a:rPr>
              <a:t>	</a:t>
            </a:r>
            <a:endParaRPr lang="en-US" sz="1100" b="0" dirty="0">
              <a:latin typeface="Calibri" panose="020F0502020204030204" pitchFamily="34" charset="0"/>
              <a:cs typeface="Calibri" panose="020F0502020204030204" pitchFamily="34" charset="0"/>
            </a:endParaRPr>
          </a:p>
        </p:txBody>
      </p:sp>
      <p:pic>
        <p:nvPicPr>
          <p:cNvPr id="9" name="Picture 8">
            <a:extLst>
              <a:ext uri="{FF2B5EF4-FFF2-40B4-BE49-F238E27FC236}">
                <a16:creationId xmlns:a16="http://schemas.microsoft.com/office/drawing/2014/main" id="{4691500E-9DF5-46C5-9B0C-55F9F71814D9}"/>
              </a:ext>
            </a:extLst>
          </p:cNvPr>
          <p:cNvPicPr>
            <a:picLocks noChangeAspect="1"/>
          </p:cNvPicPr>
          <p:nvPr/>
        </p:nvPicPr>
        <p:blipFill rotWithShape="1">
          <a:blip r:embed="rId2"/>
          <a:srcRect l="4427" t="62090" r="77939" b="27764"/>
          <a:stretch/>
        </p:blipFill>
        <p:spPr>
          <a:xfrm>
            <a:off x="5495801" y="2626136"/>
            <a:ext cx="2358628" cy="763371"/>
          </a:xfrm>
          <a:prstGeom prst="rect">
            <a:avLst/>
          </a:prstGeom>
        </p:spPr>
      </p:pic>
      <p:pic>
        <p:nvPicPr>
          <p:cNvPr id="21" name="Picture 20">
            <a:extLst>
              <a:ext uri="{FF2B5EF4-FFF2-40B4-BE49-F238E27FC236}">
                <a16:creationId xmlns:a16="http://schemas.microsoft.com/office/drawing/2014/main" id="{3B0E5EA7-6C88-4C6D-88D5-F56AF249CFD6}"/>
              </a:ext>
            </a:extLst>
          </p:cNvPr>
          <p:cNvPicPr>
            <a:picLocks noChangeAspect="1"/>
          </p:cNvPicPr>
          <p:nvPr/>
        </p:nvPicPr>
        <p:blipFill rotWithShape="1">
          <a:blip r:embed="rId2"/>
          <a:srcRect l="40807" t="44299" r="51919" b="41703"/>
          <a:stretch/>
        </p:blipFill>
        <p:spPr>
          <a:xfrm>
            <a:off x="4478907" y="2465803"/>
            <a:ext cx="929668" cy="1006403"/>
          </a:xfrm>
          <a:prstGeom prst="rect">
            <a:avLst/>
          </a:prstGeom>
        </p:spPr>
      </p:pic>
      <p:pic>
        <p:nvPicPr>
          <p:cNvPr id="4" name="Picture 3">
            <a:extLst>
              <a:ext uri="{FF2B5EF4-FFF2-40B4-BE49-F238E27FC236}">
                <a16:creationId xmlns:a16="http://schemas.microsoft.com/office/drawing/2014/main" id="{85A016DD-7C1C-4858-ACC5-92877C84EDD5}"/>
              </a:ext>
            </a:extLst>
          </p:cNvPr>
          <p:cNvPicPr>
            <a:picLocks noChangeAspect="1"/>
          </p:cNvPicPr>
          <p:nvPr/>
        </p:nvPicPr>
        <p:blipFill>
          <a:blip r:embed="rId3"/>
          <a:stretch>
            <a:fillRect/>
          </a:stretch>
        </p:blipFill>
        <p:spPr>
          <a:xfrm>
            <a:off x="4262313" y="453930"/>
            <a:ext cx="3029780" cy="2011874"/>
          </a:xfrm>
          <a:prstGeom prst="rect">
            <a:avLst/>
          </a:prstGeom>
        </p:spPr>
      </p:pic>
      <p:pic>
        <p:nvPicPr>
          <p:cNvPr id="8" name="Picture 7">
            <a:extLst>
              <a:ext uri="{FF2B5EF4-FFF2-40B4-BE49-F238E27FC236}">
                <a16:creationId xmlns:a16="http://schemas.microsoft.com/office/drawing/2014/main" id="{25E4B29E-9D7B-43BF-A5DD-A45A4C6072DB}"/>
              </a:ext>
            </a:extLst>
          </p:cNvPr>
          <p:cNvPicPr>
            <a:picLocks noChangeAspect="1"/>
          </p:cNvPicPr>
          <p:nvPr/>
        </p:nvPicPr>
        <p:blipFill>
          <a:blip r:embed="rId4"/>
          <a:stretch>
            <a:fillRect/>
          </a:stretch>
        </p:blipFill>
        <p:spPr>
          <a:xfrm>
            <a:off x="7282409" y="423934"/>
            <a:ext cx="1929967" cy="1923195"/>
          </a:xfrm>
          <a:prstGeom prst="rect">
            <a:avLst/>
          </a:prstGeom>
        </p:spPr>
      </p:pic>
      <p:sp>
        <p:nvSpPr>
          <p:cNvPr id="6" name="TextBox 5">
            <a:extLst>
              <a:ext uri="{FF2B5EF4-FFF2-40B4-BE49-F238E27FC236}">
                <a16:creationId xmlns:a16="http://schemas.microsoft.com/office/drawing/2014/main" id="{A97DC419-007E-96B8-1D55-20003E80108D}"/>
              </a:ext>
            </a:extLst>
          </p:cNvPr>
          <p:cNvSpPr txBox="1"/>
          <p:nvPr/>
        </p:nvSpPr>
        <p:spPr>
          <a:xfrm>
            <a:off x="7332992" y="4536399"/>
            <a:ext cx="914400" cy="914400"/>
          </a:xfrm>
          <a:prstGeom prst="rect">
            <a:avLst/>
          </a:prstGeom>
          <a:noFill/>
        </p:spPr>
        <p:txBody>
          <a:bodyPr wrap="none" lIns="0" tIns="0" rIns="0" bIns="0" rtlCol="0">
            <a:noAutofit/>
          </a:bodyPr>
          <a:lstStyle/>
          <a:p>
            <a:r>
              <a:rPr lang="en-US" sz="900" b="0" i="1" dirty="0"/>
              <a:t>Similar Technology available in PK </a:t>
            </a:r>
          </a:p>
          <a:p>
            <a:r>
              <a:rPr lang="en-US" sz="900" b="0" i="1" dirty="0"/>
              <a:t>(Dulux </a:t>
            </a:r>
            <a:r>
              <a:rPr lang="en-US" sz="900" b="0" i="1" dirty="0" err="1"/>
              <a:t>Aquashield</a:t>
            </a:r>
            <a:r>
              <a:rPr lang="en-US" sz="900" b="0" i="1" dirty="0"/>
              <a:t> Interior </a:t>
            </a:r>
          </a:p>
          <a:p>
            <a:r>
              <a:rPr lang="en-US" sz="900" b="0" i="1" dirty="0"/>
              <a:t>Basecoat)</a:t>
            </a:r>
          </a:p>
        </p:txBody>
      </p:sp>
      <p:sp>
        <p:nvSpPr>
          <p:cNvPr id="7" name="TextBox 6">
            <a:extLst>
              <a:ext uri="{FF2B5EF4-FFF2-40B4-BE49-F238E27FC236}">
                <a16:creationId xmlns:a16="http://schemas.microsoft.com/office/drawing/2014/main" id="{5F6A8772-BE06-CB71-E31D-9A1609EBA87D}"/>
              </a:ext>
            </a:extLst>
          </p:cNvPr>
          <p:cNvSpPr txBox="1"/>
          <p:nvPr/>
        </p:nvSpPr>
        <p:spPr>
          <a:xfrm>
            <a:off x="5659340" y="331427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10X Water Resistance</a:t>
            </a:r>
          </a:p>
        </p:txBody>
      </p:sp>
      <p:sp>
        <p:nvSpPr>
          <p:cNvPr id="10" name="TextBox 9">
            <a:extLst>
              <a:ext uri="{FF2B5EF4-FFF2-40B4-BE49-F238E27FC236}">
                <a16:creationId xmlns:a16="http://schemas.microsoft.com/office/drawing/2014/main" id="{36B192AE-D567-E543-45B2-3672D16CCC68}"/>
              </a:ext>
            </a:extLst>
          </p:cNvPr>
          <p:cNvSpPr txBox="1"/>
          <p:nvPr/>
        </p:nvSpPr>
        <p:spPr>
          <a:xfrm>
            <a:off x="6483843" y="331427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Micronized </a:t>
            </a:r>
          </a:p>
          <a:p>
            <a:r>
              <a:rPr lang="en-SG" sz="700" dirty="0">
                <a:latin typeface="Colour Sans" panose="02000503030000020004" pitchFamily="2" charset="0"/>
              </a:rPr>
              <a:t>Pigments</a:t>
            </a:r>
          </a:p>
        </p:txBody>
      </p:sp>
      <p:sp>
        <p:nvSpPr>
          <p:cNvPr id="11" name="TextBox 10">
            <a:extLst>
              <a:ext uri="{FF2B5EF4-FFF2-40B4-BE49-F238E27FC236}">
                <a16:creationId xmlns:a16="http://schemas.microsoft.com/office/drawing/2014/main" id="{6650B43C-FA37-DDA3-7BA6-C4AC1D4651D7}"/>
              </a:ext>
            </a:extLst>
          </p:cNvPr>
          <p:cNvSpPr txBox="1"/>
          <p:nvPr/>
        </p:nvSpPr>
        <p:spPr>
          <a:xfrm>
            <a:off x="7313673" y="331427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Enhanced Top </a:t>
            </a:r>
          </a:p>
          <a:p>
            <a:r>
              <a:rPr lang="en-SG" sz="700" dirty="0">
                <a:latin typeface="Colour Sans" panose="02000503030000020004" pitchFamily="2" charset="0"/>
              </a:rPr>
              <a:t>Coat Life</a:t>
            </a:r>
          </a:p>
        </p:txBody>
      </p:sp>
    </p:spTree>
    <p:extLst>
      <p:ext uri="{BB962C8B-B14F-4D97-AF65-F5344CB8AC3E}">
        <p14:creationId xmlns:p14="http://schemas.microsoft.com/office/powerpoint/2010/main" val="2527824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79" y="29810"/>
            <a:ext cx="9258095" cy="372542"/>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1800" dirty="0"/>
              <a:t>Int. Liquid Applied Vertical - Dulux </a:t>
            </a:r>
            <a:r>
              <a:rPr lang="en-US" sz="1800" dirty="0" err="1"/>
              <a:t>Aquatech</a:t>
            </a:r>
            <a:r>
              <a:rPr lang="en-US" sz="1800" dirty="0"/>
              <a:t> Int. WTP BC Advance</a:t>
            </a:r>
            <a:endParaRPr lang="en-SG" sz="18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1148054568"/>
              </p:ext>
            </p:extLst>
          </p:nvPr>
        </p:nvGraphicFramePr>
        <p:xfrm>
          <a:off x="0" y="468498"/>
          <a:ext cx="4106468" cy="2697480"/>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163031">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31561">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I want to protect my house upfront by preventing the occurrence of dampness &amp; water seepage issues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163031">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748024">
                <a:tc>
                  <a:txBody>
                    <a:bodyPr/>
                    <a:lstStyle/>
                    <a:p>
                      <a:r>
                        <a:rPr lang="en-US" sz="900" b="1" dirty="0"/>
                        <a:t>Dulux </a:t>
                      </a:r>
                      <a:r>
                        <a:rPr lang="en-US" sz="900" b="1" dirty="0" err="1"/>
                        <a:t>Aquatech</a:t>
                      </a:r>
                      <a:r>
                        <a:rPr lang="en-US" sz="900" b="1" dirty="0"/>
                        <a:t> Interior Waterproof Basecoat Advance </a:t>
                      </a:r>
                      <a:r>
                        <a:rPr lang="en-US" sz="900" dirty="0"/>
                        <a:t>is a single component liquid applied waterproofing solution for interior surfaces which provides a long term solution against interior waterproofing issues like dampness and alkali attack . Thus keeping the film integrity intact for a longer period of time.</a:t>
                      </a:r>
                      <a:endParaRPr lang="en-US" sz="900" i="1"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163031">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00498">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Stay worry free when it comes to protection of my house from any dampness and seepages issues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0" y="3661454"/>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661606" y="2326449"/>
            <a:ext cx="1171575" cy="175936"/>
          </a:xfrm>
          <a:prstGeom prst="rect">
            <a:avLst/>
          </a:prstGeom>
          <a:noFill/>
        </p:spPr>
        <p:txBody>
          <a:bodyPr wrap="square" lIns="0" tIns="0" rIns="0" bIns="0" rtlCol="0">
            <a:noAutofit/>
          </a:bodyPr>
          <a:lstStyle/>
          <a:p>
            <a:pPr algn="ctr"/>
            <a:r>
              <a:rPr lang="en-SG" sz="1100" b="1" dirty="0">
                <a:latin typeface="Colour Sans" panose="02000503030000020004" pitchFamily="2" charset="0"/>
              </a:rPr>
              <a:t>Available in</a:t>
            </a:r>
          </a:p>
          <a:p>
            <a:pPr algn="ctr"/>
            <a:r>
              <a:rPr lang="en-SG" sz="1100" dirty="0">
                <a:latin typeface="Colour Sans" panose="02000503030000020004" pitchFamily="2" charset="0"/>
              </a:rPr>
              <a:t>1, 4, 10 &amp; 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2257154441"/>
              </p:ext>
            </p:extLst>
          </p:nvPr>
        </p:nvGraphicFramePr>
        <p:xfrm>
          <a:off x="0" y="3893084"/>
          <a:ext cx="3584090" cy="717324"/>
        </p:xfrm>
        <a:graphic>
          <a:graphicData uri="http://schemas.openxmlformats.org/drawingml/2006/table">
            <a:tbl>
              <a:tblPr firstRow="1" bandRow="1">
                <a:tableStyleId>{2D5ABB26-0587-4C30-8999-92F81FD0307C}</a:tableStyleId>
              </a:tblPr>
              <a:tblGrid>
                <a:gridCol w="944380">
                  <a:extLst>
                    <a:ext uri="{9D8B030D-6E8A-4147-A177-3AD203B41FA5}">
                      <a16:colId xmlns:a16="http://schemas.microsoft.com/office/drawing/2014/main" val="2714193207"/>
                    </a:ext>
                  </a:extLst>
                </a:gridCol>
                <a:gridCol w="2639710">
                  <a:extLst>
                    <a:ext uri="{9D8B030D-6E8A-4147-A177-3AD203B41FA5}">
                      <a16:colId xmlns:a16="http://schemas.microsoft.com/office/drawing/2014/main" val="402161752"/>
                    </a:ext>
                  </a:extLst>
                </a:gridCol>
              </a:tblGrid>
              <a:tr h="562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562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4.6-5.57/</a:t>
                      </a:r>
                      <a:r>
                        <a:rPr lang="en-US" sz="900" dirty="0" err="1">
                          <a:latin typeface="Colour Sans" panose="02000503030000020004"/>
                        </a:rPr>
                        <a:t>lt</a:t>
                      </a:r>
                      <a:r>
                        <a:rPr lang="en-US" sz="900" dirty="0">
                          <a:latin typeface="Colour Sans" panose="02000503030000020004"/>
                        </a:rPr>
                        <a:t>/coat forced coverage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305844">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000000"/>
                          </a:solidFill>
                          <a:effectLst/>
                          <a:uLnTx/>
                          <a:uFillTx/>
                          <a:latin typeface="Colour Sans" panose="02000503030000020004"/>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5818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White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2384678424"/>
              </p:ext>
            </p:extLst>
          </p:nvPr>
        </p:nvGraphicFramePr>
        <p:xfrm>
          <a:off x="3630607" y="3893083"/>
          <a:ext cx="3614969" cy="814296"/>
        </p:xfrm>
        <a:graphic>
          <a:graphicData uri="http://schemas.openxmlformats.org/drawingml/2006/table">
            <a:tbl>
              <a:tblPr firstRow="1" bandRow="1">
                <a:tableStyleId>{2D5ABB26-0587-4C30-8999-92F81FD0307C}</a:tableStyleId>
              </a:tblPr>
              <a:tblGrid>
                <a:gridCol w="1474631">
                  <a:extLst>
                    <a:ext uri="{9D8B030D-6E8A-4147-A177-3AD203B41FA5}">
                      <a16:colId xmlns:a16="http://schemas.microsoft.com/office/drawing/2014/main" val="3738590716"/>
                    </a:ext>
                  </a:extLst>
                </a:gridCol>
                <a:gridCol w="2140338">
                  <a:extLst>
                    <a:ext uri="{9D8B030D-6E8A-4147-A177-3AD203B41FA5}">
                      <a16:colId xmlns:a16="http://schemas.microsoft.com/office/drawing/2014/main" val="3750538898"/>
                    </a:ext>
                  </a:extLst>
                </a:gridCol>
              </a:tblGrid>
              <a:tr h="179992">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Vertical Walls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179992">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Performance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Gives 10X water resistance &amp; 2X higher stretchability (vs ordinary primers)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79992">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a:t>
                      </a:r>
                      <a:r>
                        <a:rPr lang="en-US" sz="900" kern="1200" dirty="0">
                          <a:solidFill>
                            <a:schemeClr val="tx1"/>
                          </a:solidFill>
                          <a:latin typeface="Calibri" panose="020F0502020204030204" pitchFamily="34" charset="0"/>
                          <a:ea typeface="+mn-ea"/>
                          <a:cs typeface="Calibri" panose="020F0502020204030204" pitchFamily="34" charset="0"/>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79992">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0.5mm</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pic>
        <p:nvPicPr>
          <p:cNvPr id="4" name="Picture 3">
            <a:extLst>
              <a:ext uri="{FF2B5EF4-FFF2-40B4-BE49-F238E27FC236}">
                <a16:creationId xmlns:a16="http://schemas.microsoft.com/office/drawing/2014/main" id="{85A016DD-7C1C-4858-ACC5-92877C84EDD5}"/>
              </a:ext>
            </a:extLst>
          </p:cNvPr>
          <p:cNvPicPr>
            <a:picLocks noChangeAspect="1"/>
          </p:cNvPicPr>
          <p:nvPr/>
        </p:nvPicPr>
        <p:blipFill>
          <a:blip r:embed="rId2"/>
          <a:stretch>
            <a:fillRect/>
          </a:stretch>
        </p:blipFill>
        <p:spPr>
          <a:xfrm>
            <a:off x="4262313" y="453930"/>
            <a:ext cx="3029780" cy="2011874"/>
          </a:xfrm>
          <a:prstGeom prst="rect">
            <a:avLst/>
          </a:prstGeom>
        </p:spPr>
      </p:pic>
      <p:pic>
        <p:nvPicPr>
          <p:cNvPr id="14" name="Picture 13" descr="A blue and silver container with waterproofing&#10;&#10;Description automatically generated">
            <a:extLst>
              <a:ext uri="{FF2B5EF4-FFF2-40B4-BE49-F238E27FC236}">
                <a16:creationId xmlns:a16="http://schemas.microsoft.com/office/drawing/2014/main" id="{7296413E-EF55-131B-061A-A0BF6D7F2784}"/>
              </a:ext>
            </a:extLst>
          </p:cNvPr>
          <p:cNvPicPr>
            <a:picLocks noChangeAspect="1"/>
          </p:cNvPicPr>
          <p:nvPr/>
        </p:nvPicPr>
        <p:blipFill>
          <a:blip r:embed="rId3"/>
          <a:stretch>
            <a:fillRect/>
          </a:stretch>
        </p:blipFill>
        <p:spPr>
          <a:xfrm>
            <a:off x="7055252" y="283143"/>
            <a:ext cx="2204022" cy="1976732"/>
          </a:xfrm>
          <a:prstGeom prst="rect">
            <a:avLst/>
          </a:prstGeom>
        </p:spPr>
      </p:pic>
      <p:pic>
        <p:nvPicPr>
          <p:cNvPr id="16" name="Picture 15" descr="A close-up of a logo&#10;&#10;Description automatically generated">
            <a:extLst>
              <a:ext uri="{FF2B5EF4-FFF2-40B4-BE49-F238E27FC236}">
                <a16:creationId xmlns:a16="http://schemas.microsoft.com/office/drawing/2014/main" id="{97FDBFD2-4E9D-7070-35DF-5511F551FFFD}"/>
              </a:ext>
            </a:extLst>
          </p:cNvPr>
          <p:cNvPicPr>
            <a:picLocks noChangeAspect="1"/>
          </p:cNvPicPr>
          <p:nvPr/>
        </p:nvPicPr>
        <p:blipFill rotWithShape="1">
          <a:blip r:embed="rId4"/>
          <a:srcRect r="6010" b="69655"/>
          <a:stretch/>
        </p:blipFill>
        <p:spPr>
          <a:xfrm>
            <a:off x="3852549" y="2283236"/>
            <a:ext cx="3419046" cy="1560786"/>
          </a:xfrm>
          <a:prstGeom prst="rect">
            <a:avLst/>
          </a:prstGeom>
        </p:spPr>
      </p:pic>
      <p:pic>
        <p:nvPicPr>
          <p:cNvPr id="23" name="Picture 22" descr="A close-up of a logo&#10;&#10;Description automatically generated">
            <a:extLst>
              <a:ext uri="{FF2B5EF4-FFF2-40B4-BE49-F238E27FC236}">
                <a16:creationId xmlns:a16="http://schemas.microsoft.com/office/drawing/2014/main" id="{1C2A2EBB-F5F3-7720-43A4-CCB44858794C}"/>
              </a:ext>
            </a:extLst>
          </p:cNvPr>
          <p:cNvPicPr>
            <a:picLocks noChangeAspect="1"/>
          </p:cNvPicPr>
          <p:nvPr/>
        </p:nvPicPr>
        <p:blipFill rotWithShape="1">
          <a:blip r:embed="rId4"/>
          <a:srcRect t="30038" b="53564"/>
          <a:stretch/>
        </p:blipFill>
        <p:spPr>
          <a:xfrm>
            <a:off x="5562072" y="2684214"/>
            <a:ext cx="3637692" cy="843456"/>
          </a:xfrm>
          <a:prstGeom prst="rect">
            <a:avLst/>
          </a:prstGeom>
        </p:spPr>
      </p:pic>
      <p:pic>
        <p:nvPicPr>
          <p:cNvPr id="25" name="Picture 24" descr="A close-up of a logo&#10;&#10;Description automatically generated">
            <a:extLst>
              <a:ext uri="{FF2B5EF4-FFF2-40B4-BE49-F238E27FC236}">
                <a16:creationId xmlns:a16="http://schemas.microsoft.com/office/drawing/2014/main" id="{97525B92-B7AF-C9CE-39CA-920F376B2BFA}"/>
              </a:ext>
            </a:extLst>
          </p:cNvPr>
          <p:cNvPicPr>
            <a:picLocks noChangeAspect="1"/>
          </p:cNvPicPr>
          <p:nvPr/>
        </p:nvPicPr>
        <p:blipFill rotWithShape="1">
          <a:blip r:embed="rId4"/>
          <a:srcRect t="45231"/>
          <a:stretch/>
        </p:blipFill>
        <p:spPr>
          <a:xfrm>
            <a:off x="7055252" y="2902612"/>
            <a:ext cx="2427707" cy="2011874"/>
          </a:xfrm>
          <a:prstGeom prst="rect">
            <a:avLst/>
          </a:prstGeom>
        </p:spPr>
      </p:pic>
    </p:spTree>
    <p:extLst>
      <p:ext uri="{BB962C8B-B14F-4D97-AF65-F5344CB8AC3E}">
        <p14:creationId xmlns:p14="http://schemas.microsoft.com/office/powerpoint/2010/main" val="36995692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79" y="29810"/>
            <a:ext cx="9258095" cy="372542"/>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Ext. Liquid Applied Vertical - Dulux </a:t>
            </a:r>
            <a:r>
              <a:rPr lang="en-US" sz="2400" dirty="0" err="1"/>
              <a:t>Aquatech</a:t>
            </a:r>
            <a:r>
              <a:rPr lang="en-US" sz="2400" dirty="0"/>
              <a:t> Flexible WTP BC</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0" y="468498"/>
          <a:ext cx="4106468" cy="2834640"/>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163031">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31561">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I want to protect my house upfront by preventing the occurrence of dampness &amp; water seepage issues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163031">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748024">
                <a:tc>
                  <a:txBody>
                    <a:bodyPr/>
                    <a:lstStyle/>
                    <a:p>
                      <a:r>
                        <a:rPr lang="en-US" sz="900" b="1" dirty="0"/>
                        <a:t>Dulux </a:t>
                      </a:r>
                      <a:r>
                        <a:rPr lang="en-US" sz="900" b="1" dirty="0" err="1"/>
                        <a:t>Aquatech</a:t>
                      </a:r>
                      <a:r>
                        <a:rPr lang="en-US" sz="900" b="1" dirty="0"/>
                        <a:t> Flexible Waterproof Basecoat </a:t>
                      </a:r>
                      <a:r>
                        <a:rPr lang="en-US" sz="900" dirty="0"/>
                        <a:t>provides excellent water resistance. It provides 10 years of waterproofing protection and is tough enough for normal roof as well as sidewall usage. </a:t>
                      </a:r>
                    </a:p>
                    <a:p>
                      <a:r>
                        <a:rPr lang="en-US" sz="900" i="1" dirty="0"/>
                        <a:t>With unique </a:t>
                      </a:r>
                      <a:r>
                        <a:rPr lang="en-US" sz="900" b="1" i="1" dirty="0" err="1"/>
                        <a:t>Hydroshield</a:t>
                      </a:r>
                      <a:r>
                        <a:rPr lang="en-US" sz="900" b="1" i="1" dirty="0"/>
                        <a:t> Technology</a:t>
                      </a:r>
                      <a:r>
                        <a:rPr lang="en-US" sz="900" i="1" dirty="0"/>
                        <a:t>, it bridges cracks and covers the porous wall surface with a thick protective film, preventing water seepage, carbonation and fungal attacks.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163031">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00498">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Stay worry free when it comes to protection of my house from any dampness and seepages issues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0" y="3661454"/>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884457" y="2326026"/>
            <a:ext cx="1171575" cy="175936"/>
          </a:xfrm>
          <a:prstGeom prst="rect">
            <a:avLst/>
          </a:prstGeom>
          <a:noFill/>
        </p:spPr>
        <p:txBody>
          <a:bodyPr wrap="square" lIns="0" tIns="0" rIns="0" bIns="0" rtlCol="0">
            <a:noAutofit/>
          </a:bodyPr>
          <a:lstStyle/>
          <a:p>
            <a:pPr algn="ctr"/>
            <a:r>
              <a:rPr lang="en-SG" sz="1100" b="1" dirty="0">
                <a:latin typeface="Colour Sans" panose="02000503030000020004" pitchFamily="2" charset="0"/>
              </a:rPr>
              <a:t>Available in</a:t>
            </a:r>
          </a:p>
          <a:p>
            <a:pPr algn="ctr"/>
            <a:r>
              <a:rPr lang="en-SG" sz="1100" dirty="0">
                <a:latin typeface="Colour Sans" panose="02000503030000020004" pitchFamily="2" charset="0"/>
              </a:rPr>
              <a:t>1L, 4L &amp; 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1512103900"/>
              </p:ext>
            </p:extLst>
          </p:nvPr>
        </p:nvGraphicFramePr>
        <p:xfrm>
          <a:off x="0" y="3893084"/>
          <a:ext cx="3837482" cy="991644"/>
        </p:xfrm>
        <a:graphic>
          <a:graphicData uri="http://schemas.openxmlformats.org/drawingml/2006/table">
            <a:tbl>
              <a:tblPr firstRow="1" bandRow="1">
                <a:tableStyleId>{2D5ABB26-0587-4C30-8999-92F81FD0307C}</a:tableStyleId>
              </a:tblPr>
              <a:tblGrid>
                <a:gridCol w="1011147">
                  <a:extLst>
                    <a:ext uri="{9D8B030D-6E8A-4147-A177-3AD203B41FA5}">
                      <a16:colId xmlns:a16="http://schemas.microsoft.com/office/drawing/2014/main" val="2714193207"/>
                    </a:ext>
                  </a:extLst>
                </a:gridCol>
                <a:gridCol w="2826335">
                  <a:extLst>
                    <a:ext uri="{9D8B030D-6E8A-4147-A177-3AD203B41FA5}">
                      <a16:colId xmlns:a16="http://schemas.microsoft.com/office/drawing/2014/main" val="402161752"/>
                    </a:ext>
                  </a:extLst>
                </a:gridCol>
              </a:tblGrid>
              <a:tr h="562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Exterior Vertical Surfaces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562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4.1-5.6 m2/</a:t>
                      </a:r>
                      <a:r>
                        <a:rPr lang="en-US" sz="900" dirty="0" err="1">
                          <a:latin typeface="Colour Sans" panose="02000503030000020004"/>
                        </a:rPr>
                        <a:t>lt</a:t>
                      </a:r>
                      <a:r>
                        <a:rPr lang="en-US" sz="900" dirty="0">
                          <a:latin typeface="Colour Sans" panose="02000503030000020004"/>
                        </a:rPr>
                        <a:t>/coat for smooth surface with low porosity</a:t>
                      </a: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2.7-4.1 m2/</a:t>
                      </a:r>
                      <a:r>
                        <a:rPr lang="en-US" sz="900" dirty="0" err="1">
                          <a:latin typeface="Colour Sans" panose="02000503030000020004"/>
                        </a:rPr>
                        <a:t>lt</a:t>
                      </a:r>
                      <a:r>
                        <a:rPr lang="en-US" sz="900" dirty="0">
                          <a:latin typeface="Colour Sans" panose="02000503030000020004"/>
                        </a:rPr>
                        <a:t>/coat for absorbent surface with high porosity</a:t>
                      </a:r>
                      <a:endParaRPr lang="en-US" sz="900" kern="1200" noProof="0" dirty="0">
                        <a:solidFill>
                          <a:schemeClr val="tx1"/>
                        </a:solidFill>
                        <a:latin typeface="Colour Sans" panose="02000503030000020004"/>
                        <a:ea typeface="+mn-ea"/>
                        <a:cs typeface="+mn-cs"/>
                      </a:endParaRP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kern="1200" noProof="0" dirty="0">
                          <a:solidFill>
                            <a:schemeClr val="tx1"/>
                          </a:solidFill>
                          <a:latin typeface="Colour Sans" panose="02000503030000020004"/>
                          <a:ea typeface="+mn-ea"/>
                          <a:cs typeface="+mn-cs"/>
                        </a:rPr>
                        <a:t>Min. 1 coat (recommended)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305844">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000000"/>
                          </a:solidFill>
                          <a:effectLst/>
                          <a:uLnTx/>
                          <a:uFillTx/>
                          <a:latin typeface="Colour Sans" panose="02000503030000020004"/>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5818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White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3720825136"/>
              </p:ext>
            </p:extLst>
          </p:nvPr>
        </p:nvGraphicFramePr>
        <p:xfrm>
          <a:off x="3909835" y="3901403"/>
          <a:ext cx="3268857" cy="854484"/>
        </p:xfrm>
        <a:graphic>
          <a:graphicData uri="http://schemas.openxmlformats.org/drawingml/2006/table">
            <a:tbl>
              <a:tblPr firstRow="1" bandRow="1">
                <a:tableStyleId>{2D5ABB26-0587-4C30-8999-92F81FD0307C}</a:tableStyleId>
              </a:tblPr>
              <a:tblGrid>
                <a:gridCol w="1333444">
                  <a:extLst>
                    <a:ext uri="{9D8B030D-6E8A-4147-A177-3AD203B41FA5}">
                      <a16:colId xmlns:a16="http://schemas.microsoft.com/office/drawing/2014/main" val="3738590716"/>
                    </a:ext>
                  </a:extLst>
                </a:gridCol>
                <a:gridCol w="1935413">
                  <a:extLst>
                    <a:ext uri="{9D8B030D-6E8A-4147-A177-3AD203B41FA5}">
                      <a16:colId xmlns:a16="http://schemas.microsoft.com/office/drawing/2014/main" val="3750538898"/>
                    </a:ext>
                  </a:extLst>
                </a:gridCol>
              </a:tblGrid>
              <a:tr h="188875">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Vertical Walls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87859">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Performance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It provides 10 years of waterproofing protection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88875">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a:t>
                      </a:r>
                      <a:r>
                        <a:rPr lang="en-US" sz="900" kern="1200" dirty="0">
                          <a:solidFill>
                            <a:schemeClr val="tx1"/>
                          </a:solidFill>
                          <a:latin typeface="Calibri" panose="020F0502020204030204" pitchFamily="34" charset="0"/>
                          <a:ea typeface="+mn-ea"/>
                          <a:cs typeface="Calibri" panose="020F0502020204030204" pitchFamily="34" charset="0"/>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88875">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err="1">
                          <a:ln>
                            <a:noFill/>
                          </a:ln>
                          <a:solidFill>
                            <a:srgbClr val="000000"/>
                          </a:solidFill>
                          <a:effectLst/>
                          <a:uLnTx/>
                          <a:uFillTx/>
                          <a:latin typeface="Colour Sans" panose="02000503030000020004" pitchFamily="2" charset="0"/>
                          <a:ea typeface="+mn-ea"/>
                          <a:cs typeface="+mn-cs"/>
                        </a:rPr>
                        <a:t>Upto</a:t>
                      </a: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 3mm with WS PF</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6" name="TextBox 5">
            <a:extLst>
              <a:ext uri="{FF2B5EF4-FFF2-40B4-BE49-F238E27FC236}">
                <a16:creationId xmlns:a16="http://schemas.microsoft.com/office/drawing/2014/main" id="{A97DC419-007E-96B8-1D55-20003E80108D}"/>
              </a:ext>
            </a:extLst>
          </p:cNvPr>
          <p:cNvSpPr txBox="1"/>
          <p:nvPr/>
        </p:nvSpPr>
        <p:spPr>
          <a:xfrm>
            <a:off x="7251045" y="4290303"/>
            <a:ext cx="914400" cy="914400"/>
          </a:xfrm>
          <a:prstGeom prst="rect">
            <a:avLst/>
          </a:prstGeom>
          <a:noFill/>
        </p:spPr>
        <p:txBody>
          <a:bodyPr wrap="none" lIns="0" tIns="0" rIns="0" bIns="0" rtlCol="0">
            <a:noAutofit/>
          </a:bodyPr>
          <a:lstStyle/>
          <a:p>
            <a:r>
              <a:rPr lang="en-US" sz="900" b="0" i="1" dirty="0"/>
              <a:t>Similar Technology available in PK </a:t>
            </a:r>
          </a:p>
          <a:p>
            <a:r>
              <a:rPr lang="en-US" sz="900" b="0" i="1" dirty="0"/>
              <a:t>(Dulux </a:t>
            </a:r>
            <a:r>
              <a:rPr lang="en-US" sz="900" b="0" i="1" dirty="0" err="1"/>
              <a:t>Aquashield</a:t>
            </a:r>
            <a:r>
              <a:rPr lang="en-US" sz="900" b="0" i="1" dirty="0"/>
              <a:t> Flexible WTP </a:t>
            </a:r>
          </a:p>
          <a:p>
            <a:r>
              <a:rPr lang="en-US" sz="900" b="0" i="1" dirty="0"/>
              <a:t>Basecoat), VN (Dulux </a:t>
            </a:r>
            <a:r>
              <a:rPr lang="en-US" sz="900" b="0" i="1" dirty="0" err="1"/>
              <a:t>Aquatech</a:t>
            </a:r>
            <a:r>
              <a:rPr lang="en-US" sz="900" b="0" i="1" dirty="0"/>
              <a:t> </a:t>
            </a:r>
          </a:p>
          <a:p>
            <a:r>
              <a:rPr lang="en-US" sz="900" b="0" i="1" dirty="0"/>
              <a:t>Flexible WTP, ID (Dulux </a:t>
            </a:r>
          </a:p>
          <a:p>
            <a:r>
              <a:rPr lang="en-US" sz="900" b="0" i="1" dirty="0" err="1"/>
              <a:t>Aquashield</a:t>
            </a:r>
            <a:r>
              <a:rPr lang="en-US" sz="900" b="0" i="1" dirty="0"/>
              <a:t> Flexible WTP), LK </a:t>
            </a:r>
          </a:p>
          <a:p>
            <a:r>
              <a:rPr lang="en-US" sz="900" b="0" i="1" dirty="0"/>
              <a:t>(Dulux </a:t>
            </a:r>
            <a:r>
              <a:rPr lang="en-US" sz="900" b="0" i="1" dirty="0" err="1"/>
              <a:t>Aquatech</a:t>
            </a:r>
            <a:r>
              <a:rPr lang="en-US" sz="900" b="0" i="1" dirty="0"/>
              <a:t> Flexible WTP) </a:t>
            </a:r>
          </a:p>
        </p:txBody>
      </p:sp>
      <p:sp>
        <p:nvSpPr>
          <p:cNvPr id="7" name="TextBox 6">
            <a:extLst>
              <a:ext uri="{FF2B5EF4-FFF2-40B4-BE49-F238E27FC236}">
                <a16:creationId xmlns:a16="http://schemas.microsoft.com/office/drawing/2014/main" id="{5F6A8772-BE06-CB71-E31D-9A1609EBA87D}"/>
              </a:ext>
            </a:extLst>
          </p:cNvPr>
          <p:cNvSpPr txBox="1"/>
          <p:nvPr/>
        </p:nvSpPr>
        <p:spPr>
          <a:xfrm>
            <a:off x="4910455" y="325330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Superior </a:t>
            </a:r>
          </a:p>
          <a:p>
            <a:r>
              <a:rPr lang="en-SG" sz="700" dirty="0">
                <a:latin typeface="Colour Sans" panose="02000503030000020004" pitchFamily="2" charset="0"/>
              </a:rPr>
              <a:t>WTP </a:t>
            </a:r>
          </a:p>
          <a:p>
            <a:r>
              <a:rPr lang="en-SG" sz="700" dirty="0">
                <a:latin typeface="Colour Sans" panose="02000503030000020004" pitchFamily="2" charset="0"/>
              </a:rPr>
              <a:t>Protection</a:t>
            </a:r>
          </a:p>
        </p:txBody>
      </p:sp>
      <p:sp>
        <p:nvSpPr>
          <p:cNvPr id="10" name="TextBox 9">
            <a:extLst>
              <a:ext uri="{FF2B5EF4-FFF2-40B4-BE49-F238E27FC236}">
                <a16:creationId xmlns:a16="http://schemas.microsoft.com/office/drawing/2014/main" id="{36B192AE-D567-E543-45B2-3672D16CCC68}"/>
              </a:ext>
            </a:extLst>
          </p:cNvPr>
          <p:cNvSpPr txBox="1"/>
          <p:nvPr/>
        </p:nvSpPr>
        <p:spPr>
          <a:xfrm>
            <a:off x="5438091" y="3238877"/>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Latex Film</a:t>
            </a:r>
          </a:p>
        </p:txBody>
      </p:sp>
      <p:sp>
        <p:nvSpPr>
          <p:cNvPr id="11" name="TextBox 10">
            <a:extLst>
              <a:ext uri="{FF2B5EF4-FFF2-40B4-BE49-F238E27FC236}">
                <a16:creationId xmlns:a16="http://schemas.microsoft.com/office/drawing/2014/main" id="{6650B43C-FA37-DDA3-7BA6-C4AC1D4651D7}"/>
              </a:ext>
            </a:extLst>
          </p:cNvPr>
          <p:cNvSpPr txBox="1"/>
          <p:nvPr/>
        </p:nvSpPr>
        <p:spPr>
          <a:xfrm>
            <a:off x="5987523" y="325330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Superior </a:t>
            </a:r>
          </a:p>
          <a:p>
            <a:r>
              <a:rPr lang="en-SG" sz="700" dirty="0">
                <a:latin typeface="Colour Sans" panose="02000503030000020004" pitchFamily="2" charset="0"/>
              </a:rPr>
              <a:t>Binders</a:t>
            </a:r>
          </a:p>
        </p:txBody>
      </p:sp>
      <p:pic>
        <p:nvPicPr>
          <p:cNvPr id="13" name="Picture 12">
            <a:extLst>
              <a:ext uri="{FF2B5EF4-FFF2-40B4-BE49-F238E27FC236}">
                <a16:creationId xmlns:a16="http://schemas.microsoft.com/office/drawing/2014/main" id="{8624E293-F21E-32A1-75B7-D29499C2649E}"/>
              </a:ext>
            </a:extLst>
          </p:cNvPr>
          <p:cNvPicPr>
            <a:picLocks noChangeAspect="1"/>
          </p:cNvPicPr>
          <p:nvPr/>
        </p:nvPicPr>
        <p:blipFill rotWithShape="1">
          <a:blip r:embed="rId2"/>
          <a:srcRect l="50000" t="55156" r="32180" b="35921"/>
          <a:stretch/>
        </p:blipFill>
        <p:spPr>
          <a:xfrm>
            <a:off x="4742803" y="2765524"/>
            <a:ext cx="1629421" cy="458925"/>
          </a:xfrm>
          <a:prstGeom prst="rect">
            <a:avLst/>
          </a:prstGeom>
        </p:spPr>
      </p:pic>
      <p:pic>
        <p:nvPicPr>
          <p:cNvPr id="14" name="Picture 13">
            <a:extLst>
              <a:ext uri="{FF2B5EF4-FFF2-40B4-BE49-F238E27FC236}">
                <a16:creationId xmlns:a16="http://schemas.microsoft.com/office/drawing/2014/main" id="{C5DA2229-CBB8-469E-B0D6-D2235713DE1F}"/>
              </a:ext>
            </a:extLst>
          </p:cNvPr>
          <p:cNvPicPr>
            <a:picLocks noChangeAspect="1"/>
          </p:cNvPicPr>
          <p:nvPr/>
        </p:nvPicPr>
        <p:blipFill rotWithShape="1">
          <a:blip r:embed="rId2"/>
          <a:srcRect l="87188" t="35264" r="5945" b="48940"/>
          <a:stretch/>
        </p:blipFill>
        <p:spPr>
          <a:xfrm>
            <a:off x="4114897" y="2560522"/>
            <a:ext cx="627906" cy="812441"/>
          </a:xfrm>
          <a:prstGeom prst="rect">
            <a:avLst/>
          </a:prstGeom>
        </p:spPr>
      </p:pic>
      <p:sp>
        <p:nvSpPr>
          <p:cNvPr id="15" name="TextBox 14">
            <a:extLst>
              <a:ext uri="{FF2B5EF4-FFF2-40B4-BE49-F238E27FC236}">
                <a16:creationId xmlns:a16="http://schemas.microsoft.com/office/drawing/2014/main" id="{0D233320-7D52-D856-66B4-C47BCD4F63F1}"/>
              </a:ext>
            </a:extLst>
          </p:cNvPr>
          <p:cNvSpPr txBox="1"/>
          <p:nvPr/>
        </p:nvSpPr>
        <p:spPr>
          <a:xfrm>
            <a:off x="6427933" y="3242866"/>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Quick Drying</a:t>
            </a:r>
          </a:p>
        </p:txBody>
      </p:sp>
      <p:pic>
        <p:nvPicPr>
          <p:cNvPr id="16" name="Picture 15">
            <a:extLst>
              <a:ext uri="{FF2B5EF4-FFF2-40B4-BE49-F238E27FC236}">
                <a16:creationId xmlns:a16="http://schemas.microsoft.com/office/drawing/2014/main" id="{5F819405-755C-798A-BFA5-DE833AD938A0}"/>
              </a:ext>
            </a:extLst>
          </p:cNvPr>
          <p:cNvPicPr>
            <a:picLocks noChangeAspect="1"/>
          </p:cNvPicPr>
          <p:nvPr/>
        </p:nvPicPr>
        <p:blipFill rotWithShape="1">
          <a:blip r:embed="rId2"/>
          <a:srcRect l="73725" t="55156" r="14672" b="35564"/>
          <a:stretch/>
        </p:blipFill>
        <p:spPr>
          <a:xfrm>
            <a:off x="6427933" y="2772283"/>
            <a:ext cx="1060992" cy="477325"/>
          </a:xfrm>
          <a:prstGeom prst="rect">
            <a:avLst/>
          </a:prstGeom>
        </p:spPr>
      </p:pic>
      <p:sp>
        <p:nvSpPr>
          <p:cNvPr id="22" name="TextBox 21">
            <a:extLst>
              <a:ext uri="{FF2B5EF4-FFF2-40B4-BE49-F238E27FC236}">
                <a16:creationId xmlns:a16="http://schemas.microsoft.com/office/drawing/2014/main" id="{A9EC039E-8D0C-47CE-2480-BF39C1314482}"/>
              </a:ext>
            </a:extLst>
          </p:cNvPr>
          <p:cNvSpPr txBox="1"/>
          <p:nvPr/>
        </p:nvSpPr>
        <p:spPr>
          <a:xfrm>
            <a:off x="7009680" y="3229598"/>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Sun Reflect</a:t>
            </a:r>
          </a:p>
          <a:p>
            <a:r>
              <a:rPr lang="en-SG" sz="700" dirty="0">
                <a:latin typeface="Colour Sans" panose="02000503030000020004" pitchFamily="2" charset="0"/>
              </a:rPr>
              <a:t>Technology</a:t>
            </a:r>
          </a:p>
        </p:txBody>
      </p:sp>
      <p:pic>
        <p:nvPicPr>
          <p:cNvPr id="24" name="Picture 23">
            <a:extLst>
              <a:ext uri="{FF2B5EF4-FFF2-40B4-BE49-F238E27FC236}">
                <a16:creationId xmlns:a16="http://schemas.microsoft.com/office/drawing/2014/main" id="{3E47F7F7-1C5B-27C8-A08C-9087DA3E0C87}"/>
              </a:ext>
            </a:extLst>
          </p:cNvPr>
          <p:cNvPicPr>
            <a:picLocks noChangeAspect="1"/>
          </p:cNvPicPr>
          <p:nvPr/>
        </p:nvPicPr>
        <p:blipFill rotWithShape="1">
          <a:blip r:embed="rId3"/>
          <a:srcRect r="11393" b="15337"/>
          <a:stretch/>
        </p:blipFill>
        <p:spPr>
          <a:xfrm>
            <a:off x="4213868" y="482599"/>
            <a:ext cx="3447738" cy="1853040"/>
          </a:xfrm>
          <a:prstGeom prst="rect">
            <a:avLst/>
          </a:prstGeom>
        </p:spPr>
      </p:pic>
      <p:pic>
        <p:nvPicPr>
          <p:cNvPr id="25" name="Picture 24">
            <a:extLst>
              <a:ext uri="{FF2B5EF4-FFF2-40B4-BE49-F238E27FC236}">
                <a16:creationId xmlns:a16="http://schemas.microsoft.com/office/drawing/2014/main" id="{6F19AF93-94B0-1D31-EFD2-2EEE2DF4A3F3}"/>
              </a:ext>
            </a:extLst>
          </p:cNvPr>
          <p:cNvPicPr>
            <a:picLocks noChangeAspect="1"/>
          </p:cNvPicPr>
          <p:nvPr/>
        </p:nvPicPr>
        <p:blipFill>
          <a:blip r:embed="rId4"/>
          <a:stretch>
            <a:fillRect/>
          </a:stretch>
        </p:blipFill>
        <p:spPr>
          <a:xfrm>
            <a:off x="7708245" y="626561"/>
            <a:ext cx="1524000" cy="1524000"/>
          </a:xfrm>
          <a:prstGeom prst="rect">
            <a:avLst/>
          </a:prstGeom>
        </p:spPr>
      </p:pic>
    </p:spTree>
    <p:extLst>
      <p:ext uri="{BB962C8B-B14F-4D97-AF65-F5344CB8AC3E}">
        <p14:creationId xmlns:p14="http://schemas.microsoft.com/office/powerpoint/2010/main" val="22723931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2</a:t>
            </a:fld>
            <a:endParaRPr lang="en-US" dirty="0"/>
          </a:p>
        </p:txBody>
      </p:sp>
      <p:sp>
        <p:nvSpPr>
          <p:cNvPr id="3" name="Footer Placeholder 2">
            <a:extLst>
              <a:ext uri="{FF2B5EF4-FFF2-40B4-BE49-F238E27FC236}">
                <a16:creationId xmlns:a16="http://schemas.microsoft.com/office/drawing/2014/main" id="{E2190534-3CAA-D1B7-DDC1-F5334E469BAE}"/>
              </a:ext>
            </a:extLst>
          </p:cNvPr>
          <p:cNvSpPr>
            <a:spLocks noGrp="1"/>
          </p:cNvSpPr>
          <p:nvPr>
            <p:ph type="ftr" sz="quarter" idx="11"/>
          </p:nvPr>
        </p:nvSpPr>
        <p:spPr/>
        <p:txBody>
          <a:bodyPr/>
          <a:lstStyle/>
          <a:p>
            <a:r>
              <a:rPr lang="en-US" noProof="0"/>
              <a:t>Business unit | Footer</a:t>
            </a:r>
            <a:endParaRPr lang="en-US" noProof="0"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p:txBody>
          <a:bodyPr/>
          <a:lstStyle/>
          <a:p>
            <a:r>
              <a:rPr lang="en-SG" dirty="0"/>
              <a:t>INTERIOR WALL PAINTS</a:t>
            </a:r>
          </a:p>
        </p:txBody>
      </p:sp>
    </p:spTree>
    <p:extLst>
      <p:ext uri="{BB962C8B-B14F-4D97-AF65-F5344CB8AC3E}">
        <p14:creationId xmlns:p14="http://schemas.microsoft.com/office/powerpoint/2010/main" val="19954121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79" y="29810"/>
            <a:ext cx="9258095" cy="372542"/>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Ext. Liquid Applied Vertical - Dulux </a:t>
            </a:r>
            <a:r>
              <a:rPr lang="en-US" sz="2400" dirty="0" err="1"/>
              <a:t>Aquatech</a:t>
            </a:r>
            <a:r>
              <a:rPr lang="en-US" sz="2400" dirty="0"/>
              <a:t> WTP BC</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417194703"/>
              </p:ext>
            </p:extLst>
          </p:nvPr>
        </p:nvGraphicFramePr>
        <p:xfrm>
          <a:off x="0" y="468498"/>
          <a:ext cx="4106468" cy="2697480"/>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163031">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31561">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I want to protect my house upfront by preventing the occurrence of dampness &amp; water seepage issues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163031">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748024">
                <a:tc>
                  <a:txBody>
                    <a:bodyPr/>
                    <a:lstStyle/>
                    <a:p>
                      <a:r>
                        <a:rPr lang="en-US" sz="900" b="1" dirty="0"/>
                        <a:t>Dulux </a:t>
                      </a:r>
                      <a:r>
                        <a:rPr lang="en-US" sz="900" b="1" dirty="0" err="1"/>
                        <a:t>Aquatech</a:t>
                      </a:r>
                      <a:r>
                        <a:rPr lang="en-US" sz="900" b="1" dirty="0"/>
                        <a:t> Waterproof Basecoat </a:t>
                      </a:r>
                      <a:r>
                        <a:rPr lang="en-US" sz="900" dirty="0"/>
                        <a:t>provides excellent water resistance. It provides 8 years of waterproofing protection and is tough enough for normal roof as well as sidewall usage. </a:t>
                      </a:r>
                    </a:p>
                    <a:p>
                      <a:r>
                        <a:rPr lang="en-US" sz="900" i="1" dirty="0"/>
                        <a:t>With unique </a:t>
                      </a:r>
                      <a:r>
                        <a:rPr lang="en-US" sz="900" b="1" i="1" dirty="0" err="1"/>
                        <a:t>DampResist</a:t>
                      </a:r>
                      <a:r>
                        <a:rPr lang="en-US" sz="900" b="1" i="1" dirty="0"/>
                        <a:t> Technology</a:t>
                      </a:r>
                      <a:r>
                        <a:rPr lang="en-US" sz="900" i="1" dirty="0"/>
                        <a:t>, forms a tough film that prevents water seepage, bridges cracks and prevents fungal attacks.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163031">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00498">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Stay worry free when it comes to protection of my house from any dampness and seepages issues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0" y="3661454"/>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884457" y="2326026"/>
            <a:ext cx="1171575" cy="175936"/>
          </a:xfrm>
          <a:prstGeom prst="rect">
            <a:avLst/>
          </a:prstGeom>
          <a:noFill/>
        </p:spPr>
        <p:txBody>
          <a:bodyPr wrap="square" lIns="0" tIns="0" rIns="0" bIns="0" rtlCol="0">
            <a:noAutofit/>
          </a:bodyPr>
          <a:lstStyle/>
          <a:p>
            <a:pPr algn="ctr"/>
            <a:r>
              <a:rPr lang="en-SG" sz="1100" b="1" dirty="0">
                <a:latin typeface="Colour Sans" panose="02000503030000020004" pitchFamily="2" charset="0"/>
              </a:rPr>
              <a:t>Available in</a:t>
            </a:r>
          </a:p>
          <a:p>
            <a:pPr algn="ctr"/>
            <a:r>
              <a:rPr lang="en-SG" sz="1100" dirty="0">
                <a:latin typeface="Colour Sans" panose="02000503030000020004" pitchFamily="2" charset="0"/>
              </a:rPr>
              <a:t>1L, 4L &amp; 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1863606429"/>
              </p:ext>
            </p:extLst>
          </p:nvPr>
        </p:nvGraphicFramePr>
        <p:xfrm>
          <a:off x="0" y="3893084"/>
          <a:ext cx="3837482" cy="991644"/>
        </p:xfrm>
        <a:graphic>
          <a:graphicData uri="http://schemas.openxmlformats.org/drawingml/2006/table">
            <a:tbl>
              <a:tblPr firstRow="1" bandRow="1">
                <a:tableStyleId>{2D5ABB26-0587-4C30-8999-92F81FD0307C}</a:tableStyleId>
              </a:tblPr>
              <a:tblGrid>
                <a:gridCol w="1011147">
                  <a:extLst>
                    <a:ext uri="{9D8B030D-6E8A-4147-A177-3AD203B41FA5}">
                      <a16:colId xmlns:a16="http://schemas.microsoft.com/office/drawing/2014/main" val="2714193207"/>
                    </a:ext>
                  </a:extLst>
                </a:gridCol>
                <a:gridCol w="2826335">
                  <a:extLst>
                    <a:ext uri="{9D8B030D-6E8A-4147-A177-3AD203B41FA5}">
                      <a16:colId xmlns:a16="http://schemas.microsoft.com/office/drawing/2014/main" val="402161752"/>
                    </a:ext>
                  </a:extLst>
                </a:gridCol>
              </a:tblGrid>
              <a:tr h="562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Exterior Vertical Surfaces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562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4.1-5.6 m2/</a:t>
                      </a:r>
                      <a:r>
                        <a:rPr lang="en-US" sz="900" dirty="0" err="1">
                          <a:latin typeface="Colour Sans" panose="02000503030000020004"/>
                        </a:rPr>
                        <a:t>lt</a:t>
                      </a:r>
                      <a:r>
                        <a:rPr lang="en-US" sz="900" dirty="0">
                          <a:latin typeface="Colour Sans" panose="02000503030000020004"/>
                        </a:rPr>
                        <a:t>/coat for smooth surface with low porosity</a:t>
                      </a: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2.7-4.1 m2/</a:t>
                      </a:r>
                      <a:r>
                        <a:rPr lang="en-US" sz="900" dirty="0" err="1">
                          <a:latin typeface="Colour Sans" panose="02000503030000020004"/>
                        </a:rPr>
                        <a:t>lt</a:t>
                      </a:r>
                      <a:r>
                        <a:rPr lang="en-US" sz="900" dirty="0">
                          <a:latin typeface="Colour Sans" panose="02000503030000020004"/>
                        </a:rPr>
                        <a:t>/coat for absorbent surface with high porosity</a:t>
                      </a:r>
                      <a:endParaRPr lang="en-US" sz="900" kern="1200" noProof="0" dirty="0">
                        <a:solidFill>
                          <a:schemeClr val="tx1"/>
                        </a:solidFill>
                        <a:latin typeface="Colour Sans" panose="02000503030000020004"/>
                        <a:ea typeface="+mn-ea"/>
                        <a:cs typeface="+mn-cs"/>
                      </a:endParaRP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kern="1200" noProof="0" dirty="0">
                          <a:solidFill>
                            <a:schemeClr val="tx1"/>
                          </a:solidFill>
                          <a:latin typeface="Colour Sans" panose="02000503030000020004"/>
                          <a:ea typeface="+mn-ea"/>
                          <a:cs typeface="+mn-cs"/>
                        </a:rPr>
                        <a:t>Min. 1 coat (recommended)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305844">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000000"/>
                          </a:solidFill>
                          <a:effectLst/>
                          <a:uLnTx/>
                          <a:uFillTx/>
                          <a:latin typeface="Colour Sans" panose="02000503030000020004"/>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5818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White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1145648610"/>
              </p:ext>
            </p:extLst>
          </p:nvPr>
        </p:nvGraphicFramePr>
        <p:xfrm>
          <a:off x="3909835" y="3901403"/>
          <a:ext cx="3268857" cy="854484"/>
        </p:xfrm>
        <a:graphic>
          <a:graphicData uri="http://schemas.openxmlformats.org/drawingml/2006/table">
            <a:tbl>
              <a:tblPr firstRow="1" bandRow="1">
                <a:tableStyleId>{2D5ABB26-0587-4C30-8999-92F81FD0307C}</a:tableStyleId>
              </a:tblPr>
              <a:tblGrid>
                <a:gridCol w="1333444">
                  <a:extLst>
                    <a:ext uri="{9D8B030D-6E8A-4147-A177-3AD203B41FA5}">
                      <a16:colId xmlns:a16="http://schemas.microsoft.com/office/drawing/2014/main" val="3738590716"/>
                    </a:ext>
                  </a:extLst>
                </a:gridCol>
                <a:gridCol w="1935413">
                  <a:extLst>
                    <a:ext uri="{9D8B030D-6E8A-4147-A177-3AD203B41FA5}">
                      <a16:colId xmlns:a16="http://schemas.microsoft.com/office/drawing/2014/main" val="3750538898"/>
                    </a:ext>
                  </a:extLst>
                </a:gridCol>
              </a:tblGrid>
              <a:tr h="188875">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Vertical Walls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87859">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Performance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It provides 8 years of waterproofing protection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88875">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a:t>
                      </a:r>
                      <a:r>
                        <a:rPr lang="en-US" sz="900" kern="1200" dirty="0">
                          <a:solidFill>
                            <a:schemeClr val="tx1"/>
                          </a:solidFill>
                          <a:latin typeface="Calibri" panose="020F0502020204030204" pitchFamily="34" charset="0"/>
                          <a:ea typeface="+mn-ea"/>
                          <a:cs typeface="Calibri" panose="020F0502020204030204" pitchFamily="34" charset="0"/>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88875">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err="1">
                          <a:ln>
                            <a:noFill/>
                          </a:ln>
                          <a:solidFill>
                            <a:srgbClr val="000000"/>
                          </a:solidFill>
                          <a:effectLst/>
                          <a:uLnTx/>
                          <a:uFillTx/>
                          <a:latin typeface="Colour Sans" panose="02000503030000020004" pitchFamily="2" charset="0"/>
                          <a:ea typeface="+mn-ea"/>
                          <a:cs typeface="+mn-cs"/>
                        </a:rPr>
                        <a:t>Upto</a:t>
                      </a: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 2mm with WS Max and PF</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pic>
        <p:nvPicPr>
          <p:cNvPr id="24" name="Picture 23">
            <a:extLst>
              <a:ext uri="{FF2B5EF4-FFF2-40B4-BE49-F238E27FC236}">
                <a16:creationId xmlns:a16="http://schemas.microsoft.com/office/drawing/2014/main" id="{3E47F7F7-1C5B-27C8-A08C-9087DA3E0C87}"/>
              </a:ext>
            </a:extLst>
          </p:cNvPr>
          <p:cNvPicPr>
            <a:picLocks noChangeAspect="1"/>
          </p:cNvPicPr>
          <p:nvPr/>
        </p:nvPicPr>
        <p:blipFill rotWithShape="1">
          <a:blip r:embed="rId2"/>
          <a:srcRect r="11393" b="15337"/>
          <a:stretch/>
        </p:blipFill>
        <p:spPr>
          <a:xfrm>
            <a:off x="4213868" y="482599"/>
            <a:ext cx="3447738" cy="1853040"/>
          </a:xfrm>
          <a:prstGeom prst="rect">
            <a:avLst/>
          </a:prstGeom>
        </p:spPr>
      </p:pic>
      <p:pic>
        <p:nvPicPr>
          <p:cNvPr id="8" name="Picture 7" descr="A blue and silver container with waterproof coating&#10;&#10;Description automatically generated">
            <a:extLst>
              <a:ext uri="{FF2B5EF4-FFF2-40B4-BE49-F238E27FC236}">
                <a16:creationId xmlns:a16="http://schemas.microsoft.com/office/drawing/2014/main" id="{6F14BD76-7586-4BC7-1961-89FCC5536010}"/>
              </a:ext>
            </a:extLst>
          </p:cNvPr>
          <p:cNvPicPr>
            <a:picLocks noChangeAspect="1"/>
          </p:cNvPicPr>
          <p:nvPr/>
        </p:nvPicPr>
        <p:blipFill>
          <a:blip r:embed="rId3"/>
          <a:stretch>
            <a:fillRect/>
          </a:stretch>
        </p:blipFill>
        <p:spPr>
          <a:xfrm>
            <a:off x="7551246" y="677847"/>
            <a:ext cx="1652297" cy="1481904"/>
          </a:xfrm>
          <a:prstGeom prst="rect">
            <a:avLst/>
          </a:prstGeom>
        </p:spPr>
      </p:pic>
      <p:pic>
        <p:nvPicPr>
          <p:cNvPr id="12" name="Picture 11" descr="A screenshot of a cell phone&#10;&#10;Description automatically generated">
            <a:extLst>
              <a:ext uri="{FF2B5EF4-FFF2-40B4-BE49-F238E27FC236}">
                <a16:creationId xmlns:a16="http://schemas.microsoft.com/office/drawing/2014/main" id="{97908DE0-5339-5455-1701-B341F7B96218}"/>
              </a:ext>
            </a:extLst>
          </p:cNvPr>
          <p:cNvPicPr>
            <a:picLocks noChangeAspect="1"/>
          </p:cNvPicPr>
          <p:nvPr/>
        </p:nvPicPr>
        <p:blipFill rotWithShape="1">
          <a:blip r:embed="rId4"/>
          <a:srcRect r="7527" b="68123"/>
          <a:stretch/>
        </p:blipFill>
        <p:spPr>
          <a:xfrm>
            <a:off x="3776953" y="2051112"/>
            <a:ext cx="3363867" cy="1639614"/>
          </a:xfrm>
          <a:prstGeom prst="rect">
            <a:avLst/>
          </a:prstGeom>
        </p:spPr>
      </p:pic>
      <p:pic>
        <p:nvPicPr>
          <p:cNvPr id="23" name="Picture 22" descr="A screenshot of a cell phone&#10;&#10;Description automatically generated">
            <a:extLst>
              <a:ext uri="{FF2B5EF4-FFF2-40B4-BE49-F238E27FC236}">
                <a16:creationId xmlns:a16="http://schemas.microsoft.com/office/drawing/2014/main" id="{2983A90F-A636-38FE-4634-A06A6FC3C2C9}"/>
              </a:ext>
            </a:extLst>
          </p:cNvPr>
          <p:cNvPicPr>
            <a:picLocks noChangeAspect="1"/>
          </p:cNvPicPr>
          <p:nvPr/>
        </p:nvPicPr>
        <p:blipFill rotWithShape="1">
          <a:blip r:embed="rId4"/>
          <a:srcRect t="30651"/>
          <a:stretch/>
        </p:blipFill>
        <p:spPr>
          <a:xfrm>
            <a:off x="7124618" y="2846613"/>
            <a:ext cx="2264415" cy="2220378"/>
          </a:xfrm>
          <a:prstGeom prst="rect">
            <a:avLst/>
          </a:prstGeom>
        </p:spPr>
      </p:pic>
    </p:spTree>
    <p:extLst>
      <p:ext uri="{BB962C8B-B14F-4D97-AF65-F5344CB8AC3E}">
        <p14:creationId xmlns:p14="http://schemas.microsoft.com/office/powerpoint/2010/main" val="18310390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3" y="-50977"/>
            <a:ext cx="9025747" cy="36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Pre-Treatment Coat - Dulux </a:t>
            </a:r>
            <a:r>
              <a:rPr lang="en-US" sz="2400" dirty="0" err="1"/>
              <a:t>Aquatech</a:t>
            </a:r>
            <a:r>
              <a:rPr lang="en-US" sz="2400" dirty="0"/>
              <a:t> Pre-Treatment Coat</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5705" y="344536"/>
          <a:ext cx="4106468" cy="3205094"/>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247274">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1003643">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How do I stop dampness from causing fungus and </a:t>
                      </a:r>
                      <a:r>
                        <a:rPr lang="en-US" sz="900" dirty="0" err="1"/>
                        <a:t>mould</a:t>
                      </a:r>
                      <a:r>
                        <a:rPr lang="en-US" sz="900" dirty="0"/>
                        <a:t> in the interior and exterior of my house?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7274">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946676">
                <a:tc>
                  <a:txBody>
                    <a:bodyPr/>
                    <a:lstStyle/>
                    <a:p>
                      <a:r>
                        <a:rPr lang="en-US" sz="900" b="1" dirty="0"/>
                        <a:t>Dulux </a:t>
                      </a:r>
                      <a:r>
                        <a:rPr lang="en-US" sz="900" b="1" dirty="0" err="1"/>
                        <a:t>Aquashield</a:t>
                      </a:r>
                      <a:r>
                        <a:rPr lang="en-US" sz="900" b="1" dirty="0"/>
                        <a:t> </a:t>
                      </a:r>
                      <a:r>
                        <a:rPr lang="en-US" sz="900" b="1" dirty="0">
                          <a:solidFill>
                            <a:schemeClr val="tx1"/>
                          </a:solidFill>
                        </a:rPr>
                        <a:t>Pre Treatment Coat </a:t>
                      </a:r>
                      <a:r>
                        <a:rPr lang="en-US" sz="900" b="0" dirty="0">
                          <a:solidFill>
                            <a:schemeClr val="tx1"/>
                          </a:solidFill>
                        </a:rPr>
                        <a:t>is a </a:t>
                      </a:r>
                      <a:r>
                        <a:rPr lang="en-US" sz="900" dirty="0">
                          <a:solidFill>
                            <a:schemeClr val="tx1"/>
                          </a:solidFill>
                        </a:rPr>
                        <a:t>w</a:t>
                      </a:r>
                      <a:r>
                        <a:rPr lang="en-US" sz="900" b="0" dirty="0">
                          <a:solidFill>
                            <a:schemeClr val="tx1"/>
                          </a:solidFill>
                        </a:rPr>
                        <a:t>ater based, acrylic coating for application on surfaces before painting to reduce and prevent growth of fungi and algae on surfaces</a:t>
                      </a:r>
                      <a:endParaRPr lang="en-US" sz="900" dirty="0"/>
                    </a:p>
                    <a:p>
                      <a:r>
                        <a:rPr lang="en-US" sz="900" i="1" dirty="0"/>
                        <a:t>With </a:t>
                      </a:r>
                      <a:r>
                        <a:rPr lang="en-US" sz="900" b="1" i="1" dirty="0" err="1"/>
                        <a:t>FungiClean</a:t>
                      </a:r>
                      <a:r>
                        <a:rPr lang="en-US" sz="900" b="1" i="1" dirty="0"/>
                        <a:t> Technology, </a:t>
                      </a:r>
                      <a:r>
                        <a:rPr lang="en-US" sz="900" b="0" i="1" dirty="0"/>
                        <a:t>it reduces and prevents growth of fungi &amp; algae on surfaces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7274">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77535">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Peace of mind that my house is protected from algal &amp; fungal infection and my family is in a safe environment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41332" y="3523826"/>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69870" y="2079413"/>
            <a:ext cx="1409558" cy="169745"/>
          </a:xfrm>
          <a:prstGeom prst="rect">
            <a:avLst/>
          </a:prstGeom>
          <a:noFill/>
        </p:spPr>
        <p:txBody>
          <a:bodyPr wrap="square" lIns="0" tIns="0" rIns="0" bIns="0" rtlCol="0">
            <a:noAutofit/>
          </a:bodyPr>
          <a:lstStyle/>
          <a:p>
            <a:pPr algn="ctr"/>
            <a:r>
              <a:rPr lang="en-SG" sz="1100" b="1" dirty="0">
                <a:latin typeface="Colour Sans" panose="02000503030000020004" pitchFamily="2" charset="0"/>
              </a:rPr>
              <a:t>Available in</a:t>
            </a:r>
          </a:p>
          <a:p>
            <a:pPr algn="ctr"/>
            <a:r>
              <a:rPr lang="en-SG" sz="1100" dirty="0">
                <a:latin typeface="Colour Sans" panose="02000503030000020004" pitchFamily="2" charset="0"/>
              </a:rPr>
              <a:t>1L</a:t>
            </a:r>
          </a:p>
        </p:txBody>
      </p:sp>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nvGraphicFramePr>
        <p:xfrm>
          <a:off x="3523380" y="3728254"/>
          <a:ext cx="3729701" cy="1097280"/>
        </p:xfrm>
        <a:graphic>
          <a:graphicData uri="http://schemas.openxmlformats.org/drawingml/2006/table">
            <a:tbl>
              <a:tblPr firstRow="1" bandRow="1">
                <a:tableStyleId>{2D5ABB26-0587-4C30-8999-92F81FD0307C}</a:tableStyleId>
              </a:tblPr>
              <a:tblGrid>
                <a:gridCol w="1521433">
                  <a:extLst>
                    <a:ext uri="{9D8B030D-6E8A-4147-A177-3AD203B41FA5}">
                      <a16:colId xmlns:a16="http://schemas.microsoft.com/office/drawing/2014/main" val="3738590716"/>
                    </a:ext>
                  </a:extLst>
                </a:gridCol>
                <a:gridCol w="2208268">
                  <a:extLst>
                    <a:ext uri="{9D8B030D-6E8A-4147-A177-3AD203B41FA5}">
                      <a16:colId xmlns:a16="http://schemas.microsoft.com/office/drawing/2014/main" val="3750538898"/>
                    </a:ext>
                  </a:extLst>
                </a:gridCol>
              </a:tblGrid>
              <a:tr h="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Vertical Walls &amp; Horizontal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Performance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It’s unique film forming property retains the preservatives much longer for protection against bio-attacks due to harsh weather conditions, thereby enhancing performance of expensive top coat material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kern="1200" dirty="0">
                          <a:solidFill>
                            <a:schemeClr val="tx1"/>
                          </a:solidFill>
                          <a:latin typeface="Calibri" panose="020F0502020204030204" pitchFamily="34" charset="0"/>
                          <a:ea typeface="+mn-ea"/>
                          <a:cs typeface="Calibri" panose="020F0502020204030204" pitchFamily="34" charset="0"/>
                        </a:rPr>
                        <a:t>   Prevents algae &amp; fungi and its reoccurrence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253081" y="2444335"/>
            <a:ext cx="1879784"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Antimicrobial properties help to destroy fungal and algal infection from the root</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Protection against bio-attacks due to harsh weather conditions</a:t>
            </a:r>
          </a:p>
          <a:p>
            <a:endParaRPr lang="en-US" sz="1100" b="0" dirty="0">
              <a:latin typeface="Calibri" panose="020F0502020204030204" pitchFamily="34" charset="0"/>
              <a:cs typeface="Calibri" panose="020F0502020204030204" pitchFamily="34" charset="0"/>
            </a:endParaRPr>
          </a:p>
        </p:txBody>
      </p:sp>
      <p:pic>
        <p:nvPicPr>
          <p:cNvPr id="16" name="Picture 15">
            <a:extLst>
              <a:ext uri="{FF2B5EF4-FFF2-40B4-BE49-F238E27FC236}">
                <a16:creationId xmlns:a16="http://schemas.microsoft.com/office/drawing/2014/main" id="{059ED6E0-C914-466B-BC8C-11530310E5F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10000" b="90000" l="10000" r="90000"/>
                    </a14:imgEffect>
                  </a14:imgLayer>
                </a14:imgProps>
              </a:ext>
            </a:extLst>
          </a:blip>
          <a:stretch>
            <a:fillRect/>
          </a:stretch>
        </p:blipFill>
        <p:spPr>
          <a:xfrm>
            <a:off x="4256658" y="2200417"/>
            <a:ext cx="913972" cy="1132078"/>
          </a:xfrm>
          <a:prstGeom prst="rect">
            <a:avLst/>
          </a:prstGeom>
          <a:effectLst>
            <a:outerShdw blurRad="50800" dist="38100" dir="2700000" algn="tl" rotWithShape="0">
              <a:prstClr val="black">
                <a:alpha val="40000"/>
              </a:prstClr>
            </a:outerShdw>
          </a:effectLst>
        </p:spPr>
      </p:pic>
      <p:pic>
        <p:nvPicPr>
          <p:cNvPr id="22" name="Picture 21">
            <a:extLst>
              <a:ext uri="{FF2B5EF4-FFF2-40B4-BE49-F238E27FC236}">
                <a16:creationId xmlns:a16="http://schemas.microsoft.com/office/drawing/2014/main" id="{C3725449-0C9A-4019-803A-D149C2850F90}"/>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Lst>
          </a:blip>
          <a:stretch>
            <a:fillRect/>
          </a:stretch>
        </p:blipFill>
        <p:spPr>
          <a:xfrm>
            <a:off x="5285371" y="2370396"/>
            <a:ext cx="665724" cy="629146"/>
          </a:xfrm>
          <a:prstGeom prst="rect">
            <a:avLst/>
          </a:prstGeom>
          <a:effectLst>
            <a:outerShdw blurRad="50800" dist="38100" dir="2700000" algn="tl" rotWithShape="0">
              <a:prstClr val="black">
                <a:alpha val="40000"/>
              </a:prstClr>
            </a:outerShdw>
          </a:effectLst>
        </p:spPr>
      </p:pic>
      <p:pic>
        <p:nvPicPr>
          <p:cNvPr id="23" name="Picture 22">
            <a:extLst>
              <a:ext uri="{FF2B5EF4-FFF2-40B4-BE49-F238E27FC236}">
                <a16:creationId xmlns:a16="http://schemas.microsoft.com/office/drawing/2014/main" id="{0E92D11B-139A-4517-BD97-55A4743DDF1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9333" b="89333" l="9211" r="97368">
                        <a14:foregroundMark x1="39474" y1="14667" x2="51316" y2="14667"/>
                        <a14:foregroundMark x1="43421" y1="12000" x2="97368" y2="56000"/>
                        <a14:foregroundMark x1="97368" y1="56000" x2="42105" y2="10667"/>
                        <a14:foregroundMark x1="42105" y1="10667" x2="23684" y2="21333"/>
                        <a14:foregroundMark x1="28947" y1="82667" x2="72368" y2="86667"/>
                        <a14:foregroundMark x1="27632" y1="82667" x2="73684" y2="80000"/>
                        <a14:foregroundMark x1="32895" y1="85333" x2="68421" y2="76000"/>
                      </a14:backgroundRemoval>
                    </a14:imgEffect>
                  </a14:imgLayer>
                </a14:imgProps>
              </a:ext>
            </a:extLst>
          </a:blip>
          <a:stretch>
            <a:fillRect/>
          </a:stretch>
        </p:blipFill>
        <p:spPr>
          <a:xfrm>
            <a:off x="6180296" y="2428091"/>
            <a:ext cx="535297" cy="528253"/>
          </a:xfrm>
          <a:prstGeom prst="rect">
            <a:avLst/>
          </a:prstGeom>
          <a:effectLst>
            <a:outerShdw blurRad="50800" dist="38100" dir="2700000" algn="tl" rotWithShape="0">
              <a:prstClr val="black">
                <a:alpha val="40000"/>
              </a:prstClr>
            </a:outerShdw>
          </a:effectLst>
        </p:spPr>
      </p:pic>
      <p:pic>
        <p:nvPicPr>
          <p:cNvPr id="6" name="Picture 5">
            <a:extLst>
              <a:ext uri="{FF2B5EF4-FFF2-40B4-BE49-F238E27FC236}">
                <a16:creationId xmlns:a16="http://schemas.microsoft.com/office/drawing/2014/main" id="{9B14891E-A3E0-BEEF-4206-19321EB3F632}"/>
              </a:ext>
            </a:extLst>
          </p:cNvPr>
          <p:cNvPicPr>
            <a:picLocks noChangeAspect="1"/>
          </p:cNvPicPr>
          <p:nvPr/>
        </p:nvPicPr>
        <p:blipFill>
          <a:blip r:embed="rId8"/>
          <a:stretch>
            <a:fillRect/>
          </a:stretch>
        </p:blipFill>
        <p:spPr>
          <a:xfrm>
            <a:off x="7512649" y="398346"/>
            <a:ext cx="1524000" cy="1524000"/>
          </a:xfrm>
          <a:prstGeom prst="rect">
            <a:avLst/>
          </a:prstGeom>
        </p:spPr>
      </p:pic>
      <p:sp>
        <p:nvSpPr>
          <p:cNvPr id="7" name="TextBox 6">
            <a:extLst>
              <a:ext uri="{FF2B5EF4-FFF2-40B4-BE49-F238E27FC236}">
                <a16:creationId xmlns:a16="http://schemas.microsoft.com/office/drawing/2014/main" id="{F0D0D48F-C2F1-5C2F-A74B-6941655E1B91}"/>
              </a:ext>
            </a:extLst>
          </p:cNvPr>
          <p:cNvSpPr txBox="1"/>
          <p:nvPr/>
        </p:nvSpPr>
        <p:spPr>
          <a:xfrm>
            <a:off x="5450616" y="2999542"/>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Anti-Microbial </a:t>
            </a:r>
          </a:p>
          <a:p>
            <a:r>
              <a:rPr lang="en-SG" sz="700" dirty="0">
                <a:latin typeface="Colour Sans" panose="02000503030000020004" pitchFamily="2" charset="0"/>
              </a:rPr>
              <a:t>Pack</a:t>
            </a:r>
          </a:p>
        </p:txBody>
      </p:sp>
      <p:sp>
        <p:nvSpPr>
          <p:cNvPr id="8" name="TextBox 7">
            <a:extLst>
              <a:ext uri="{FF2B5EF4-FFF2-40B4-BE49-F238E27FC236}">
                <a16:creationId xmlns:a16="http://schemas.microsoft.com/office/drawing/2014/main" id="{699DB1B2-106B-BB89-5F83-4BF92C541F44}"/>
              </a:ext>
            </a:extLst>
          </p:cNvPr>
          <p:cNvSpPr txBox="1"/>
          <p:nvPr/>
        </p:nvSpPr>
        <p:spPr>
          <a:xfrm>
            <a:off x="6330892" y="2999542"/>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Surface Prep </a:t>
            </a:r>
          </a:p>
          <a:p>
            <a:r>
              <a:rPr lang="en-SG" sz="700" dirty="0">
                <a:latin typeface="Colour Sans" panose="02000503030000020004" pitchFamily="2" charset="0"/>
              </a:rPr>
              <a:t>Wash</a:t>
            </a:r>
          </a:p>
        </p:txBody>
      </p:sp>
      <p:sp>
        <p:nvSpPr>
          <p:cNvPr id="9" name="TextBox 8">
            <a:extLst>
              <a:ext uri="{FF2B5EF4-FFF2-40B4-BE49-F238E27FC236}">
                <a16:creationId xmlns:a16="http://schemas.microsoft.com/office/drawing/2014/main" id="{E637E12D-C9AA-E991-565C-DB7EF37E6811}"/>
              </a:ext>
            </a:extLst>
          </p:cNvPr>
          <p:cNvSpPr txBox="1"/>
          <p:nvPr/>
        </p:nvSpPr>
        <p:spPr>
          <a:xfrm>
            <a:off x="7332992" y="4536399"/>
            <a:ext cx="914400" cy="914400"/>
          </a:xfrm>
          <a:prstGeom prst="rect">
            <a:avLst/>
          </a:prstGeom>
          <a:noFill/>
        </p:spPr>
        <p:txBody>
          <a:bodyPr wrap="none" lIns="0" tIns="0" rIns="0" bIns="0" rtlCol="0">
            <a:noAutofit/>
          </a:bodyPr>
          <a:lstStyle/>
          <a:p>
            <a:r>
              <a:rPr lang="en-US" sz="900" b="0" i="1" dirty="0"/>
              <a:t>Similar Technology available in LK </a:t>
            </a:r>
          </a:p>
          <a:p>
            <a:r>
              <a:rPr lang="en-US" sz="900" b="0" i="1" dirty="0"/>
              <a:t>(Dulux </a:t>
            </a:r>
            <a:r>
              <a:rPr lang="en-US" sz="900" b="0" i="1" dirty="0" err="1"/>
              <a:t>Aquatech</a:t>
            </a:r>
            <a:r>
              <a:rPr lang="en-US" sz="900" b="0" i="1" dirty="0"/>
              <a:t> </a:t>
            </a:r>
            <a:r>
              <a:rPr lang="en-US" sz="900" i="1" dirty="0"/>
              <a:t>Fungicidal wash</a:t>
            </a:r>
            <a:r>
              <a:rPr lang="en-US" sz="900" b="0" i="1" dirty="0"/>
              <a:t>), </a:t>
            </a:r>
          </a:p>
          <a:p>
            <a:r>
              <a:rPr lang="en-US" sz="900" i="1" dirty="0"/>
              <a:t>PK (</a:t>
            </a:r>
            <a:r>
              <a:rPr lang="en-US" sz="900" b="0" i="1" dirty="0" err="1"/>
              <a:t>Aquashield</a:t>
            </a:r>
            <a:r>
              <a:rPr lang="en-US" sz="900" b="0" i="1" dirty="0"/>
              <a:t> Pre-Treatment </a:t>
            </a:r>
          </a:p>
          <a:p>
            <a:r>
              <a:rPr lang="en-US" sz="900" b="0" i="1" dirty="0"/>
              <a:t>Coat)</a:t>
            </a:r>
          </a:p>
        </p:txBody>
      </p:sp>
      <p:graphicFrame>
        <p:nvGraphicFramePr>
          <p:cNvPr id="10" name="Table 9">
            <a:extLst>
              <a:ext uri="{FF2B5EF4-FFF2-40B4-BE49-F238E27FC236}">
                <a16:creationId xmlns:a16="http://schemas.microsoft.com/office/drawing/2014/main" id="{53137130-F423-E0A0-0EEF-CA7EEACD4D19}"/>
              </a:ext>
            </a:extLst>
          </p:cNvPr>
          <p:cNvGraphicFramePr>
            <a:graphicFrameLocks noGrp="1"/>
          </p:cNvGraphicFramePr>
          <p:nvPr/>
        </p:nvGraphicFramePr>
        <p:xfrm>
          <a:off x="0" y="3725505"/>
          <a:ext cx="3482048" cy="1097280"/>
        </p:xfrm>
        <a:graphic>
          <a:graphicData uri="http://schemas.openxmlformats.org/drawingml/2006/table">
            <a:tbl>
              <a:tblPr firstRow="1" bandRow="1">
                <a:tableStyleId>{2D5ABB26-0587-4C30-8999-92F81FD0307C}</a:tableStyleId>
              </a:tblPr>
              <a:tblGrid>
                <a:gridCol w="1104187">
                  <a:extLst>
                    <a:ext uri="{9D8B030D-6E8A-4147-A177-3AD203B41FA5}">
                      <a16:colId xmlns:a16="http://schemas.microsoft.com/office/drawing/2014/main" val="2714193207"/>
                    </a:ext>
                  </a:extLst>
                </a:gridCol>
                <a:gridCol w="2377861">
                  <a:extLst>
                    <a:ext uri="{9D8B030D-6E8A-4147-A177-3AD203B41FA5}">
                      <a16:colId xmlns:a16="http://schemas.microsoft.com/office/drawing/2014/main" val="402161752"/>
                    </a:ext>
                  </a:extLst>
                </a:gridCol>
              </a:tblGrid>
              <a:tr h="238775">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Exterior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372783">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111 </a:t>
                      </a:r>
                      <a:r>
                        <a:rPr lang="en-US" sz="900" dirty="0" err="1">
                          <a:latin typeface="Colour Sans" panose="02000503030000020004"/>
                        </a:rPr>
                        <a:t>sqmt</a:t>
                      </a:r>
                      <a:r>
                        <a:rPr lang="en-US" sz="900" dirty="0">
                          <a:latin typeface="Colour Sans" panose="02000503030000020004"/>
                        </a:rPr>
                        <a:t>/</a:t>
                      </a:r>
                      <a:r>
                        <a:rPr lang="en-US" sz="900" dirty="0" err="1">
                          <a:latin typeface="Colour Sans" panose="02000503030000020004"/>
                        </a:rPr>
                        <a:t>lt</a:t>
                      </a:r>
                      <a:r>
                        <a:rPr lang="en-US" sz="900" dirty="0">
                          <a:latin typeface="Colour Sans" panose="02000503030000020004"/>
                        </a:rPr>
                        <a:t>/coat </a:t>
                      </a: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kern="1200" noProof="0" dirty="0">
                          <a:solidFill>
                            <a:schemeClr val="tx1"/>
                          </a:solidFill>
                          <a:latin typeface="Colour Sans" panose="02000503030000020004"/>
                          <a:ea typeface="+mn-ea"/>
                          <a:cs typeface="+mn-cs"/>
                        </a:rPr>
                        <a:t>Min. 1 coat (recommended)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38775">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46947">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12" name="Picture 11">
            <a:extLst>
              <a:ext uri="{FF2B5EF4-FFF2-40B4-BE49-F238E27FC236}">
                <a16:creationId xmlns:a16="http://schemas.microsoft.com/office/drawing/2014/main" id="{CC4B8BB3-A9BB-8C42-C87F-2293DB9B9524}"/>
              </a:ext>
            </a:extLst>
          </p:cNvPr>
          <p:cNvPicPr>
            <a:picLocks noChangeAspect="1"/>
          </p:cNvPicPr>
          <p:nvPr/>
        </p:nvPicPr>
        <p:blipFill rotWithShape="1">
          <a:blip r:embed="rId9"/>
          <a:srcRect l="25525"/>
          <a:stretch/>
        </p:blipFill>
        <p:spPr>
          <a:xfrm>
            <a:off x="4197246" y="344536"/>
            <a:ext cx="2953062" cy="1734877"/>
          </a:xfrm>
          <a:prstGeom prst="rect">
            <a:avLst/>
          </a:prstGeom>
        </p:spPr>
      </p:pic>
    </p:spTree>
    <p:extLst>
      <p:ext uri="{BB962C8B-B14F-4D97-AF65-F5344CB8AC3E}">
        <p14:creationId xmlns:p14="http://schemas.microsoft.com/office/powerpoint/2010/main" val="39773972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79" y="29810"/>
            <a:ext cx="9258095" cy="372542"/>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Putty - Dulux </a:t>
            </a:r>
            <a:r>
              <a:rPr lang="en-US" sz="2400" dirty="0" err="1"/>
              <a:t>Aquatech</a:t>
            </a:r>
            <a:r>
              <a:rPr lang="en-US" sz="2400" dirty="0"/>
              <a:t> Waterproofing Putty</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0" y="385109"/>
          <a:ext cx="4106468" cy="3043698"/>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163031">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31561">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How can be rest assured that I’ve prevented any kind of water leaking &amp; seepage issues for my house?</a:t>
                      </a:r>
                    </a:p>
                    <a:p>
                      <a:pPr marL="171450" indent="-171450">
                        <a:buFont typeface="Wingdings" panose="05000000000000000000" pitchFamily="2" charset="2"/>
                        <a:buChar char="ü"/>
                      </a:pPr>
                      <a:r>
                        <a:rPr lang="en-US" sz="900" dirty="0"/>
                        <a:t>I need a thorough and long lasting solution to get the dampness out and prevent it from coming back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163031">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748024">
                <a:tc>
                  <a:txBody>
                    <a:bodyPr/>
                    <a:lstStyle/>
                    <a:p>
                      <a:r>
                        <a:rPr lang="en-US" sz="900" b="1" dirty="0"/>
                        <a:t>Dulux </a:t>
                      </a:r>
                      <a:r>
                        <a:rPr lang="en-US" sz="900" b="1" dirty="0" err="1"/>
                        <a:t>Aquatech</a:t>
                      </a:r>
                      <a:r>
                        <a:rPr lang="en-US" sz="900" b="1" dirty="0"/>
                        <a:t> WTP Wall Putty </a:t>
                      </a:r>
                      <a:r>
                        <a:rPr lang="en-US" sz="900" dirty="0"/>
                        <a:t>is a premium quality powder putty that is specially designed with silicone and anti-efflorescence additives to give unique waterproofing properties and efflorescence resistance for a smooth finish and extended life to the top coats.</a:t>
                      </a:r>
                    </a:p>
                    <a:p>
                      <a:r>
                        <a:rPr lang="en-US" sz="900" i="1" dirty="0"/>
                        <a:t>It contains finest quality minerals, white cement, </a:t>
                      </a:r>
                      <a:r>
                        <a:rPr lang="en-US" sz="900" i="1" dirty="0" err="1"/>
                        <a:t>redispersible</a:t>
                      </a:r>
                      <a:r>
                        <a:rPr lang="en-US" sz="900" i="1" dirty="0"/>
                        <a:t> polymers and special additives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163031">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00498">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Peace of mind in the long run by comprehensive waterproofing of my house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0" y="3661454"/>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661606" y="2326449"/>
            <a:ext cx="1171575" cy="175936"/>
          </a:xfrm>
          <a:prstGeom prst="rect">
            <a:avLst/>
          </a:prstGeom>
          <a:noFill/>
        </p:spPr>
        <p:txBody>
          <a:bodyPr wrap="square" lIns="0" tIns="0" rIns="0" bIns="0" rtlCol="0">
            <a:noAutofit/>
          </a:bodyPr>
          <a:lstStyle/>
          <a:p>
            <a:pPr algn="ctr"/>
            <a:r>
              <a:rPr lang="en-SG" sz="1100" b="1" dirty="0">
                <a:latin typeface="Colour Sans" panose="02000503030000020004" pitchFamily="2" charset="0"/>
              </a:rPr>
              <a:t>Available in</a:t>
            </a:r>
          </a:p>
          <a:p>
            <a:pPr algn="ctr"/>
            <a:r>
              <a:rPr lang="en-SG" sz="1100" dirty="0">
                <a:latin typeface="Colour Sans" panose="02000503030000020004" pitchFamily="2" charset="0"/>
              </a:rPr>
              <a:t>1Kg &amp; 40 Kg</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nvGraphicFramePr>
        <p:xfrm>
          <a:off x="0" y="3893083"/>
          <a:ext cx="3584090" cy="873395"/>
        </p:xfrm>
        <a:graphic>
          <a:graphicData uri="http://schemas.openxmlformats.org/drawingml/2006/table">
            <a:tbl>
              <a:tblPr firstRow="1" bandRow="1">
                <a:tableStyleId>{2D5ABB26-0587-4C30-8999-92F81FD0307C}</a:tableStyleId>
              </a:tblPr>
              <a:tblGrid>
                <a:gridCol w="944380">
                  <a:extLst>
                    <a:ext uri="{9D8B030D-6E8A-4147-A177-3AD203B41FA5}">
                      <a16:colId xmlns:a16="http://schemas.microsoft.com/office/drawing/2014/main" val="2714193207"/>
                    </a:ext>
                  </a:extLst>
                </a:gridCol>
                <a:gridCol w="2639710">
                  <a:extLst>
                    <a:ext uri="{9D8B030D-6E8A-4147-A177-3AD203B41FA5}">
                      <a16:colId xmlns:a16="http://schemas.microsoft.com/office/drawing/2014/main" val="402161752"/>
                    </a:ext>
                  </a:extLst>
                </a:gridCol>
              </a:tblGrid>
              <a:tr h="157003">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Interior &amp; Exterior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31400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8.3 - 10.2 sqm/Kg</a:t>
                      </a:r>
                    </a:p>
                    <a:p>
                      <a:pPr marL="0" marR="0" lvl="0" indent="85725" algn="l" defTabSz="914400" rtl="0" eaLnBrk="1" fontAlgn="b" latinLnBrk="0" hangingPunct="1">
                        <a:lnSpc>
                          <a:spcPct val="100000"/>
                        </a:lnSpc>
                        <a:spcBef>
                          <a:spcPts val="0"/>
                        </a:spcBef>
                        <a:spcAft>
                          <a:spcPts val="0"/>
                        </a:spcAft>
                        <a:buClrTx/>
                        <a:buSzTx/>
                        <a:buFontTx/>
                        <a:buNone/>
                        <a:tabLst/>
                        <a:defRPr/>
                      </a:pPr>
                      <a:r>
                        <a:rPr lang="en-US" sz="900" kern="1200" noProof="0" dirty="0">
                          <a:solidFill>
                            <a:schemeClr val="tx1"/>
                          </a:solidFill>
                          <a:latin typeface="Colour Sans" panose="02000503030000020004"/>
                          <a:ea typeface="+mn-ea"/>
                          <a:cs typeface="+mn-cs"/>
                        </a:rPr>
                        <a:t>Min. 2 coats (recommended)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45383">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a:ln>
                            <a:noFill/>
                          </a:ln>
                          <a:solidFill>
                            <a:srgbClr val="000000"/>
                          </a:solidFill>
                          <a:effectLst/>
                          <a:uLnTx/>
                          <a:uFillTx/>
                          <a:latin typeface="Colour Sans" panose="02000503030000020004"/>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57003">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White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nvGraphicFramePr>
        <p:xfrm>
          <a:off x="3630607" y="3893083"/>
          <a:ext cx="3614969" cy="1006299"/>
        </p:xfrm>
        <a:graphic>
          <a:graphicData uri="http://schemas.openxmlformats.org/drawingml/2006/table">
            <a:tbl>
              <a:tblPr firstRow="1" bandRow="1">
                <a:tableStyleId>{2D5ABB26-0587-4C30-8999-92F81FD0307C}</a:tableStyleId>
              </a:tblPr>
              <a:tblGrid>
                <a:gridCol w="1474631">
                  <a:extLst>
                    <a:ext uri="{9D8B030D-6E8A-4147-A177-3AD203B41FA5}">
                      <a16:colId xmlns:a16="http://schemas.microsoft.com/office/drawing/2014/main" val="3738590716"/>
                    </a:ext>
                  </a:extLst>
                </a:gridCol>
                <a:gridCol w="2140338">
                  <a:extLst>
                    <a:ext uri="{9D8B030D-6E8A-4147-A177-3AD203B41FA5}">
                      <a16:colId xmlns:a16="http://schemas.microsoft.com/office/drawing/2014/main" val="3750538898"/>
                    </a:ext>
                  </a:extLst>
                </a:gridCol>
              </a:tblGrid>
              <a:tr h="152553">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Vertical Walls &amp; Ceilings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415736">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Performance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It is developed as a base coat to cover unevenness and pinholes in plastered surfaces and to make the walls/ceilings ready for painting</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52553">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a:t>
                      </a:r>
                      <a:r>
                        <a:rPr lang="en-US" sz="900" kern="1200" dirty="0">
                          <a:solidFill>
                            <a:schemeClr val="tx1"/>
                          </a:solidFill>
                          <a:latin typeface="Calibri" panose="020F0502020204030204" pitchFamily="34" charset="0"/>
                          <a:ea typeface="+mn-ea"/>
                          <a:cs typeface="Calibri" panose="020F0502020204030204" pitchFamily="34" charset="0"/>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52553">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kern="1200" dirty="0">
                          <a:solidFill>
                            <a:schemeClr val="tx1"/>
                          </a:solidFill>
                          <a:latin typeface="Calibri" panose="020F0502020204030204" pitchFamily="34" charset="0"/>
                          <a:ea typeface="+mn-ea"/>
                          <a:cs typeface="Calibri" panose="020F0502020204030204" pitchFamily="34" charset="0"/>
                        </a:rPr>
                        <a:t>NA</a:t>
                      </a:r>
                      <a:endPar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pic>
        <p:nvPicPr>
          <p:cNvPr id="7" name="Picture 6">
            <a:extLst>
              <a:ext uri="{FF2B5EF4-FFF2-40B4-BE49-F238E27FC236}">
                <a16:creationId xmlns:a16="http://schemas.microsoft.com/office/drawing/2014/main" id="{0204B66D-9E8E-AC59-9C34-62A0880434CB}"/>
              </a:ext>
            </a:extLst>
          </p:cNvPr>
          <p:cNvPicPr>
            <a:picLocks noChangeAspect="1"/>
          </p:cNvPicPr>
          <p:nvPr/>
        </p:nvPicPr>
        <p:blipFill rotWithShape="1">
          <a:blip r:embed="rId2"/>
          <a:srcRect l="34836" t="39782" r="57050" b="45211"/>
          <a:stretch/>
        </p:blipFill>
        <p:spPr>
          <a:xfrm>
            <a:off x="4735991" y="2538150"/>
            <a:ext cx="714625" cy="743392"/>
          </a:xfrm>
          <a:prstGeom prst="rect">
            <a:avLst/>
          </a:prstGeom>
        </p:spPr>
      </p:pic>
      <p:pic>
        <p:nvPicPr>
          <p:cNvPr id="8" name="Picture 7">
            <a:extLst>
              <a:ext uri="{FF2B5EF4-FFF2-40B4-BE49-F238E27FC236}">
                <a16:creationId xmlns:a16="http://schemas.microsoft.com/office/drawing/2014/main" id="{E1C8D200-77A8-B182-B882-0967F0B2EDF0}"/>
              </a:ext>
            </a:extLst>
          </p:cNvPr>
          <p:cNvPicPr>
            <a:picLocks noChangeAspect="1"/>
          </p:cNvPicPr>
          <p:nvPr/>
        </p:nvPicPr>
        <p:blipFill rotWithShape="1">
          <a:blip r:embed="rId2"/>
          <a:srcRect l="34836" t="56173" r="57050" b="29909"/>
          <a:stretch/>
        </p:blipFill>
        <p:spPr>
          <a:xfrm>
            <a:off x="5703375" y="2538149"/>
            <a:ext cx="742013" cy="715887"/>
          </a:xfrm>
          <a:prstGeom prst="rect">
            <a:avLst/>
          </a:prstGeom>
        </p:spPr>
      </p:pic>
      <p:sp>
        <p:nvSpPr>
          <p:cNvPr id="9" name="TextBox 8">
            <a:extLst>
              <a:ext uri="{FF2B5EF4-FFF2-40B4-BE49-F238E27FC236}">
                <a16:creationId xmlns:a16="http://schemas.microsoft.com/office/drawing/2014/main" id="{5984CA7D-56BB-3906-C49A-ED5952C02D6E}"/>
              </a:ext>
            </a:extLst>
          </p:cNvPr>
          <p:cNvSpPr txBox="1"/>
          <p:nvPr/>
        </p:nvSpPr>
        <p:spPr>
          <a:xfrm>
            <a:off x="4780579" y="333723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High Water Resistance</a:t>
            </a:r>
          </a:p>
        </p:txBody>
      </p:sp>
      <p:sp>
        <p:nvSpPr>
          <p:cNvPr id="10" name="TextBox 9">
            <a:extLst>
              <a:ext uri="{FF2B5EF4-FFF2-40B4-BE49-F238E27FC236}">
                <a16:creationId xmlns:a16="http://schemas.microsoft.com/office/drawing/2014/main" id="{5700696E-537F-D645-7AE2-AE267687950B}"/>
              </a:ext>
            </a:extLst>
          </p:cNvPr>
          <p:cNvSpPr txBox="1"/>
          <p:nvPr/>
        </p:nvSpPr>
        <p:spPr>
          <a:xfrm>
            <a:off x="5832389" y="3348584"/>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High Adhesive Strength</a:t>
            </a:r>
          </a:p>
        </p:txBody>
      </p:sp>
      <p:pic>
        <p:nvPicPr>
          <p:cNvPr id="11" name="Picture 10">
            <a:extLst>
              <a:ext uri="{FF2B5EF4-FFF2-40B4-BE49-F238E27FC236}">
                <a16:creationId xmlns:a16="http://schemas.microsoft.com/office/drawing/2014/main" id="{84C66130-56A2-AC7F-553A-6633FEC8B886}"/>
              </a:ext>
            </a:extLst>
          </p:cNvPr>
          <p:cNvPicPr>
            <a:picLocks noChangeAspect="1"/>
          </p:cNvPicPr>
          <p:nvPr/>
        </p:nvPicPr>
        <p:blipFill>
          <a:blip r:embed="rId3"/>
          <a:stretch>
            <a:fillRect/>
          </a:stretch>
        </p:blipFill>
        <p:spPr>
          <a:xfrm>
            <a:off x="4235588" y="385109"/>
            <a:ext cx="2209800" cy="1524000"/>
          </a:xfrm>
          <a:prstGeom prst="rect">
            <a:avLst/>
          </a:prstGeom>
        </p:spPr>
      </p:pic>
      <p:pic>
        <p:nvPicPr>
          <p:cNvPr id="15" name="Picture 14">
            <a:extLst>
              <a:ext uri="{FF2B5EF4-FFF2-40B4-BE49-F238E27FC236}">
                <a16:creationId xmlns:a16="http://schemas.microsoft.com/office/drawing/2014/main" id="{83E30BEF-7D84-E2EE-378A-634F674F4209}"/>
              </a:ext>
            </a:extLst>
          </p:cNvPr>
          <p:cNvPicPr>
            <a:picLocks noChangeAspect="1"/>
          </p:cNvPicPr>
          <p:nvPr/>
        </p:nvPicPr>
        <p:blipFill>
          <a:blip r:embed="rId4"/>
          <a:stretch>
            <a:fillRect/>
          </a:stretch>
        </p:blipFill>
        <p:spPr>
          <a:xfrm>
            <a:off x="7362669" y="254031"/>
            <a:ext cx="1781331" cy="1781331"/>
          </a:xfrm>
          <a:prstGeom prst="rect">
            <a:avLst/>
          </a:prstGeom>
        </p:spPr>
      </p:pic>
    </p:spTree>
    <p:extLst>
      <p:ext uri="{BB962C8B-B14F-4D97-AF65-F5344CB8AC3E}">
        <p14:creationId xmlns:p14="http://schemas.microsoft.com/office/powerpoint/2010/main" val="21046441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FE9E8B9-9166-41CB-A93E-5142C1B33C65}"/>
              </a:ext>
            </a:extLst>
          </p:cNvPr>
          <p:cNvSpPr/>
          <p:nvPr/>
        </p:nvSpPr>
        <p:spPr>
          <a:xfrm>
            <a:off x="0" y="4186410"/>
            <a:ext cx="9144000" cy="957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id-ID" dirty="0" err="1"/>
          </a:p>
        </p:txBody>
      </p:sp>
      <p:sp>
        <p:nvSpPr>
          <p:cNvPr id="15" name="TextBox 14">
            <a:extLst>
              <a:ext uri="{FF2B5EF4-FFF2-40B4-BE49-F238E27FC236}">
                <a16:creationId xmlns:a16="http://schemas.microsoft.com/office/drawing/2014/main" id="{35B8EBFE-6A0A-4E91-A5AE-F0A5A0A94A86}"/>
              </a:ext>
            </a:extLst>
          </p:cNvPr>
          <p:cNvSpPr txBox="1"/>
          <p:nvPr/>
        </p:nvSpPr>
        <p:spPr>
          <a:xfrm>
            <a:off x="319540" y="875484"/>
            <a:ext cx="1293057" cy="344867"/>
          </a:xfrm>
          <a:prstGeom prst="rect">
            <a:avLst/>
          </a:prstGeom>
          <a:noFill/>
        </p:spPr>
        <p:txBody>
          <a:bodyPr wrap="square" lIns="0" tIns="0" rIns="0" bIns="0" rtlCol="0" anchor="t">
            <a:noAutofit/>
          </a:bodyPr>
          <a:lstStyle/>
          <a:p>
            <a:pPr marL="285750" indent="-285750">
              <a:buFont typeface="Wingdings" panose="05000000000000000000" pitchFamily="2" charset="2"/>
              <a:buChar char="v"/>
            </a:pPr>
            <a:r>
              <a:rPr lang="en-US" sz="1200" dirty="0">
                <a:solidFill>
                  <a:schemeClr val="bg1"/>
                </a:solidFill>
              </a:rPr>
              <a:t>P</a:t>
            </a:r>
            <a:r>
              <a:rPr lang="id-ID" sz="1200" dirty="0">
                <a:solidFill>
                  <a:schemeClr val="bg1"/>
                </a:solidFill>
              </a:rPr>
              <a:t>roblems</a:t>
            </a:r>
            <a:endParaRPr lang="id-ID" sz="1200" b="0" dirty="0">
              <a:solidFill>
                <a:schemeClr val="bg1"/>
              </a:solidFill>
              <a:cs typeface="Arial"/>
            </a:endParaRPr>
          </a:p>
        </p:txBody>
      </p:sp>
      <p:sp>
        <p:nvSpPr>
          <p:cNvPr id="25" name="TextBox 24">
            <a:extLst>
              <a:ext uri="{FF2B5EF4-FFF2-40B4-BE49-F238E27FC236}">
                <a16:creationId xmlns:a16="http://schemas.microsoft.com/office/drawing/2014/main" id="{15129A85-8D3A-45E4-9DFF-626CF28B8D6A}"/>
              </a:ext>
            </a:extLst>
          </p:cNvPr>
          <p:cNvSpPr txBox="1"/>
          <p:nvPr/>
        </p:nvSpPr>
        <p:spPr>
          <a:xfrm>
            <a:off x="359472" y="2145993"/>
            <a:ext cx="1293057" cy="344867"/>
          </a:xfrm>
          <a:prstGeom prst="rect">
            <a:avLst/>
          </a:prstGeom>
          <a:noFill/>
        </p:spPr>
        <p:txBody>
          <a:bodyPr wrap="square" lIns="0" tIns="0" rIns="0" bIns="0" rtlCol="0" anchor="t">
            <a:noAutofit/>
          </a:bodyPr>
          <a:lstStyle>
            <a:defPPr>
              <a:defRPr lang="nl-NL"/>
            </a:defPPr>
            <a:lvl1pPr marL="285750" indent="-285750">
              <a:buFont typeface="Wingdings" panose="05000000000000000000" pitchFamily="2" charset="2"/>
              <a:buChar char="v"/>
              <a:defRPr sz="1600"/>
            </a:lvl1pPr>
          </a:lstStyle>
          <a:p>
            <a:r>
              <a:rPr lang="en-US" sz="1200" dirty="0">
                <a:solidFill>
                  <a:schemeClr val="bg1"/>
                </a:solidFill>
              </a:rPr>
              <a:t>S</a:t>
            </a:r>
            <a:r>
              <a:rPr lang="id-ID" sz="1200" dirty="0">
                <a:solidFill>
                  <a:schemeClr val="bg1"/>
                </a:solidFill>
              </a:rPr>
              <a:t>olution</a:t>
            </a:r>
          </a:p>
        </p:txBody>
      </p:sp>
      <p:sp>
        <p:nvSpPr>
          <p:cNvPr id="20" name="TextBox 19">
            <a:extLst>
              <a:ext uri="{FF2B5EF4-FFF2-40B4-BE49-F238E27FC236}">
                <a16:creationId xmlns:a16="http://schemas.microsoft.com/office/drawing/2014/main" id="{5FF7CA16-FD6D-4F13-9106-DEE88E5E669F}"/>
              </a:ext>
            </a:extLst>
          </p:cNvPr>
          <p:cNvSpPr txBox="1"/>
          <p:nvPr/>
        </p:nvSpPr>
        <p:spPr>
          <a:xfrm>
            <a:off x="359472" y="3269007"/>
            <a:ext cx="1293057" cy="344867"/>
          </a:xfrm>
          <a:prstGeom prst="rect">
            <a:avLst/>
          </a:prstGeom>
          <a:noFill/>
        </p:spPr>
        <p:txBody>
          <a:bodyPr wrap="square" lIns="0" tIns="0" rIns="0" bIns="0" rtlCol="0" anchor="t">
            <a:noAutofit/>
          </a:bodyPr>
          <a:lstStyle>
            <a:defPPr>
              <a:defRPr lang="nl-NL"/>
            </a:defPPr>
            <a:lvl1pPr marL="285750" indent="-285750">
              <a:buFont typeface="Wingdings" panose="05000000000000000000" pitchFamily="2" charset="2"/>
              <a:buChar char="v"/>
              <a:defRPr sz="1600"/>
            </a:lvl1pPr>
          </a:lstStyle>
          <a:p>
            <a:r>
              <a:rPr lang="en-US" sz="1200" dirty="0">
                <a:solidFill>
                  <a:schemeClr val="bg1"/>
                </a:solidFill>
              </a:rPr>
              <a:t>B</a:t>
            </a:r>
            <a:r>
              <a:rPr lang="id-ID" sz="1200" dirty="0">
                <a:solidFill>
                  <a:schemeClr val="bg1"/>
                </a:solidFill>
              </a:rPr>
              <a:t>enefit</a:t>
            </a:r>
          </a:p>
        </p:txBody>
      </p:sp>
      <p:sp>
        <p:nvSpPr>
          <p:cNvPr id="21" name="TextBox 20">
            <a:extLst>
              <a:ext uri="{FF2B5EF4-FFF2-40B4-BE49-F238E27FC236}">
                <a16:creationId xmlns:a16="http://schemas.microsoft.com/office/drawing/2014/main" id="{AF2C3DDA-4E81-477E-AC72-0A80BD1729E1}"/>
              </a:ext>
            </a:extLst>
          </p:cNvPr>
          <p:cNvSpPr txBox="1"/>
          <p:nvPr/>
        </p:nvSpPr>
        <p:spPr>
          <a:xfrm>
            <a:off x="645912" y="3472572"/>
            <a:ext cx="5699804" cy="192734"/>
          </a:xfrm>
          <a:prstGeom prst="rect">
            <a:avLst/>
          </a:prstGeom>
          <a:noFill/>
        </p:spPr>
        <p:txBody>
          <a:bodyPr wrap="square" lIns="0" tIns="0" rIns="0" bIns="0" rtlCol="0" anchor="t">
            <a:noAutofit/>
          </a:bodyPr>
          <a:lstStyle/>
          <a:p>
            <a:r>
              <a:rPr lang="en-US" sz="900" dirty="0">
                <a:solidFill>
                  <a:schemeClr val="bg1"/>
                </a:solidFill>
              </a:rPr>
              <a:t>Keep walls and flooring in wet areas a good as new.</a:t>
            </a:r>
          </a:p>
        </p:txBody>
      </p:sp>
      <p:sp>
        <p:nvSpPr>
          <p:cNvPr id="27" name="TextBox 26">
            <a:extLst>
              <a:ext uri="{FF2B5EF4-FFF2-40B4-BE49-F238E27FC236}">
                <a16:creationId xmlns:a16="http://schemas.microsoft.com/office/drawing/2014/main" id="{01ECFCD0-FF37-4633-B624-8B6BCB4B9C4E}"/>
              </a:ext>
            </a:extLst>
          </p:cNvPr>
          <p:cNvSpPr txBox="1"/>
          <p:nvPr/>
        </p:nvSpPr>
        <p:spPr>
          <a:xfrm>
            <a:off x="175012" y="358069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graphicFrame>
        <p:nvGraphicFramePr>
          <p:cNvPr id="30" name="Table 29">
            <a:extLst>
              <a:ext uri="{FF2B5EF4-FFF2-40B4-BE49-F238E27FC236}">
                <a16:creationId xmlns:a16="http://schemas.microsoft.com/office/drawing/2014/main" id="{3A756372-B2AD-4FD4-B1B0-5EE53F5BF707}"/>
              </a:ext>
            </a:extLst>
          </p:cNvPr>
          <p:cNvGraphicFramePr>
            <a:graphicFrameLocks noGrp="1"/>
          </p:cNvGraphicFramePr>
          <p:nvPr/>
        </p:nvGraphicFramePr>
        <p:xfrm>
          <a:off x="242737" y="3916811"/>
          <a:ext cx="3272865" cy="1174390"/>
        </p:xfrm>
        <a:graphic>
          <a:graphicData uri="http://schemas.openxmlformats.org/drawingml/2006/table">
            <a:tbl>
              <a:tblPr firstRow="1" bandRow="1">
                <a:tableStyleId>{2D5ABB26-0587-4C30-8999-92F81FD0307C}</a:tableStyleId>
              </a:tblPr>
              <a:tblGrid>
                <a:gridCol w="1037853">
                  <a:extLst>
                    <a:ext uri="{9D8B030D-6E8A-4147-A177-3AD203B41FA5}">
                      <a16:colId xmlns:a16="http://schemas.microsoft.com/office/drawing/2014/main" val="2714193207"/>
                    </a:ext>
                  </a:extLst>
                </a:gridCol>
                <a:gridCol w="2235012">
                  <a:extLst>
                    <a:ext uri="{9D8B030D-6E8A-4147-A177-3AD203B41FA5}">
                      <a16:colId xmlns:a16="http://schemas.microsoft.com/office/drawing/2014/main" val="402161752"/>
                    </a:ext>
                  </a:extLst>
                </a:gridCol>
              </a:tblGrid>
              <a:tr h="256001">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Interior &amp; Exterior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397625">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1.8-2.0 m2/</a:t>
                      </a:r>
                      <a:r>
                        <a:rPr lang="en-US" sz="900" dirty="0" err="1">
                          <a:latin typeface="Colour Sans" panose="02000503030000020004"/>
                        </a:rPr>
                        <a:t>lt</a:t>
                      </a:r>
                      <a:r>
                        <a:rPr lang="en-US" sz="900">
                          <a:latin typeface="Colour Sans" panose="02000503030000020004"/>
                        </a:rPr>
                        <a:t>/coat</a:t>
                      </a:r>
                      <a:endParaRPr lang="en-US" sz="900" dirty="0">
                        <a:latin typeface="Colour Sans" panose="02000503030000020004"/>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56001">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64763">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31" name="Table 30">
            <a:extLst>
              <a:ext uri="{FF2B5EF4-FFF2-40B4-BE49-F238E27FC236}">
                <a16:creationId xmlns:a16="http://schemas.microsoft.com/office/drawing/2014/main" id="{21F3BBCC-555E-44BE-8B32-70E4760B4940}"/>
              </a:ext>
            </a:extLst>
          </p:cNvPr>
          <p:cNvGraphicFramePr>
            <a:graphicFrameLocks noGrp="1"/>
          </p:cNvGraphicFramePr>
          <p:nvPr/>
        </p:nvGraphicFramePr>
        <p:xfrm>
          <a:off x="3590975" y="3934906"/>
          <a:ext cx="3614969" cy="1156296"/>
        </p:xfrm>
        <a:graphic>
          <a:graphicData uri="http://schemas.openxmlformats.org/drawingml/2006/table">
            <a:tbl>
              <a:tblPr firstRow="1" bandRow="1">
                <a:tableStyleId>{2D5ABB26-0587-4C30-8999-92F81FD0307C}</a:tableStyleId>
              </a:tblPr>
              <a:tblGrid>
                <a:gridCol w="1474631">
                  <a:extLst>
                    <a:ext uri="{9D8B030D-6E8A-4147-A177-3AD203B41FA5}">
                      <a16:colId xmlns:a16="http://schemas.microsoft.com/office/drawing/2014/main" val="3738590716"/>
                    </a:ext>
                  </a:extLst>
                </a:gridCol>
                <a:gridCol w="2140338">
                  <a:extLst>
                    <a:ext uri="{9D8B030D-6E8A-4147-A177-3AD203B41FA5}">
                      <a16:colId xmlns:a16="http://schemas.microsoft.com/office/drawing/2014/main" val="3750538898"/>
                    </a:ext>
                  </a:extLst>
                </a:gridCol>
              </a:tblGrid>
              <a:tr h="202552">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Repairing damaged concrete, columns, beams, and </a:t>
                      </a:r>
                      <a:r>
                        <a:rPr kumimoji="0" lang="en-US" sz="900" b="0" i="0" u="none" strike="noStrike" kern="1200" cap="none" spc="0" normalizeH="0" baseline="0" noProof="0" dirty="0" err="1">
                          <a:ln>
                            <a:noFill/>
                          </a:ln>
                          <a:solidFill>
                            <a:srgbClr val="000000"/>
                          </a:solidFill>
                          <a:effectLst/>
                          <a:uLnTx/>
                          <a:uFillTx/>
                          <a:latin typeface="Colour Sans" panose="02000503030000020004" pitchFamily="2" charset="0"/>
                          <a:ea typeface="+mn-ea"/>
                          <a:cs typeface="+mn-cs"/>
                        </a:rPr>
                        <a:t>chajjas</a:t>
                      </a: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 </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Also used for waterproofing of toilets, balconies, and sunken areas.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02552">
                <a:tc>
                  <a:txBody>
                    <a:bodyPr/>
                    <a:lstStyle/>
                    <a:p>
                      <a:pPr marL="0" indent="85725" algn="l" fontAlgn="b"/>
                      <a:r>
                        <a:rPr lang="en-US" sz="900" b="0" u="none" strike="noStrike" dirty="0">
                          <a:effectLst/>
                          <a:latin typeface="Colour Sans" panose="02000503030000020004" pitchFamily="2" charset="0"/>
                          <a:ea typeface="Open Sans" panose="020B0606030504020204" pitchFamily="34" charset="0"/>
                          <a:cs typeface="Open Sans" panose="020B0606030504020204" pitchFamily="34" charset="0"/>
                        </a:rPr>
                        <a:t>Performance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Resistance to water pressure is 2-3 bars</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02552">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a:t>
                      </a:r>
                      <a:r>
                        <a:rPr lang="id-ID" sz="900" dirty="0">
                          <a:latin typeface="Calibri" panose="020F0502020204030204" pitchFamily="34" charset="0"/>
                          <a:cs typeface="Calibri" panose="020F0502020204030204" pitchFamily="34" charset="0"/>
                        </a:rPr>
                        <a:t> </a:t>
                      </a:r>
                      <a:r>
                        <a:rPr lang="en-US" sz="900" kern="1200" dirty="0">
                          <a:solidFill>
                            <a:schemeClr val="tx1"/>
                          </a:solidFill>
                          <a:latin typeface="Calibri" panose="020F0502020204030204" pitchFamily="34" charset="0"/>
                          <a:ea typeface="+mn-ea"/>
                          <a:cs typeface="Calibri" panose="020F0502020204030204" pitchFamily="34" charset="0"/>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02552">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40" name="TextBox 39">
            <a:extLst>
              <a:ext uri="{FF2B5EF4-FFF2-40B4-BE49-F238E27FC236}">
                <a16:creationId xmlns:a16="http://schemas.microsoft.com/office/drawing/2014/main" id="{068E00DB-F5C1-49B9-A3B0-8B9A828D9A3A}"/>
              </a:ext>
            </a:extLst>
          </p:cNvPr>
          <p:cNvSpPr txBox="1"/>
          <p:nvPr/>
        </p:nvSpPr>
        <p:spPr>
          <a:xfrm>
            <a:off x="7663851" y="4643857"/>
            <a:ext cx="1322004" cy="368595"/>
          </a:xfrm>
          <a:prstGeom prst="rect">
            <a:avLst/>
          </a:prstGeom>
          <a:noFill/>
        </p:spPr>
        <p:txBody>
          <a:bodyPr wrap="square" lIns="0" tIns="0" rIns="0" bIns="0" rtlCol="0" anchor="t">
            <a:noAutofit/>
          </a:bodyPr>
          <a:lstStyle/>
          <a:p>
            <a:endParaRPr lang="en-US" sz="900" b="1" dirty="0">
              <a:solidFill>
                <a:srgbClr val="005192"/>
              </a:solidFill>
            </a:endParaRPr>
          </a:p>
        </p:txBody>
      </p:sp>
      <p:graphicFrame>
        <p:nvGraphicFramePr>
          <p:cNvPr id="24" name="Table 5">
            <a:extLst>
              <a:ext uri="{FF2B5EF4-FFF2-40B4-BE49-F238E27FC236}">
                <a16:creationId xmlns:a16="http://schemas.microsoft.com/office/drawing/2014/main" id="{D996990A-6938-4438-A748-83075D9A816E}"/>
              </a:ext>
            </a:extLst>
          </p:cNvPr>
          <p:cNvGraphicFramePr>
            <a:graphicFrameLocks noGrp="1"/>
          </p:cNvGraphicFramePr>
          <p:nvPr>
            <p:extLst>
              <p:ext uri="{D42A27DB-BD31-4B8C-83A1-F6EECF244321}">
                <p14:modId xmlns:p14="http://schemas.microsoft.com/office/powerpoint/2010/main" val="3351149869"/>
              </p:ext>
            </p:extLst>
          </p:nvPr>
        </p:nvGraphicFramePr>
        <p:xfrm>
          <a:off x="34156" y="473544"/>
          <a:ext cx="5399969" cy="2623033"/>
        </p:xfrm>
        <a:graphic>
          <a:graphicData uri="http://schemas.openxmlformats.org/drawingml/2006/table">
            <a:tbl>
              <a:tblPr firstRow="1" bandRow="1">
                <a:tableStyleId>{5940675A-B579-460E-94D1-54222C63F5DA}</a:tableStyleId>
              </a:tblPr>
              <a:tblGrid>
                <a:gridCol w="5399969">
                  <a:extLst>
                    <a:ext uri="{9D8B030D-6E8A-4147-A177-3AD203B41FA5}">
                      <a16:colId xmlns:a16="http://schemas.microsoft.com/office/drawing/2014/main" val="965239065"/>
                    </a:ext>
                  </a:extLst>
                </a:gridCol>
              </a:tblGrid>
              <a:tr h="157809">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4066">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How can be rest assured that I’ve prevented any kind of water leaking &amp; seepage issues for my house?</a:t>
                      </a:r>
                    </a:p>
                    <a:p>
                      <a:pPr marL="171450" indent="-171450">
                        <a:buFont typeface="Wingdings" panose="05000000000000000000" pitchFamily="2" charset="2"/>
                        <a:buChar char="ü"/>
                      </a:pPr>
                      <a:r>
                        <a:rPr lang="en-US" sz="900" dirty="0"/>
                        <a:t>I need a thorough and long lasting solution to get the dampness out and prevent it from coming back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157809">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4052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900" b="1" i="0" dirty="0"/>
                        <a:t>Dulux </a:t>
                      </a:r>
                      <a:r>
                        <a:rPr lang="en-US" sz="900" b="1" i="0" dirty="0" err="1"/>
                        <a:t>Aquatech</a:t>
                      </a:r>
                      <a:r>
                        <a:rPr lang="en-US" sz="900" b="1" i="0" dirty="0"/>
                        <a:t> Repair Pro Latex -Waterproof Repair Polymer (WRP)</a:t>
                      </a:r>
                      <a:r>
                        <a:rPr lang="en-US" sz="900" b="0" i="0" dirty="0"/>
                        <a:t> is a ready to use multipurpose latex-based bonding additive for use in mortars, bond coats, and waterproofing primers.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900" b="0" i="1" dirty="0"/>
                        <a:t>Its </a:t>
                      </a:r>
                      <a:r>
                        <a:rPr lang="en-US" sz="900" b="1" i="1" dirty="0" err="1"/>
                        <a:t>Ultradense</a:t>
                      </a:r>
                      <a:r>
                        <a:rPr lang="en-US" sz="900" b="1" i="1" dirty="0"/>
                        <a:t> Technology</a:t>
                      </a:r>
                      <a:r>
                        <a:rPr lang="en-US" sz="900" b="0" i="1" dirty="0"/>
                        <a:t> helps in increasing the compressive strength and thus provide higher resistance to water penetration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157809">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290873">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dirty="0">
                          <a:latin typeface="+mn-lt"/>
                          <a:ea typeface="Open Sans" panose="020B0606030504020204" pitchFamily="34" charset="0"/>
                          <a:cs typeface="Open Sans" panose="020B0606030504020204" pitchFamily="34" charset="0"/>
                        </a:rPr>
                        <a:t>Stay worry free when it comes to protection of my house from any dampness and seepages issues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36" name="TextBox 35">
            <a:extLst>
              <a:ext uri="{FF2B5EF4-FFF2-40B4-BE49-F238E27FC236}">
                <a16:creationId xmlns:a16="http://schemas.microsoft.com/office/drawing/2014/main" id="{183EFC43-42B0-4D8E-8EC6-0D424CDB0B90}"/>
              </a:ext>
            </a:extLst>
          </p:cNvPr>
          <p:cNvSpPr txBox="1"/>
          <p:nvPr/>
        </p:nvSpPr>
        <p:spPr>
          <a:xfrm>
            <a:off x="7705720" y="2143199"/>
            <a:ext cx="1473046" cy="214251"/>
          </a:xfrm>
          <a:prstGeom prst="rect">
            <a:avLst/>
          </a:prstGeom>
          <a:noFill/>
        </p:spPr>
        <p:txBody>
          <a:bodyPr wrap="square" lIns="0" tIns="0" rIns="0" bIns="0" rtlCol="0">
            <a:noAutofit/>
          </a:bodyPr>
          <a:lstStyle/>
          <a:p>
            <a:pPr algn="ctr"/>
            <a:r>
              <a:rPr lang="en-SG" sz="1050" b="1" dirty="0">
                <a:latin typeface="Colour Sans" panose="02000503030000020004" pitchFamily="2" charset="0"/>
              </a:rPr>
              <a:t>Available in</a:t>
            </a:r>
          </a:p>
          <a:p>
            <a:pPr algn="ctr"/>
            <a:r>
              <a:rPr lang="en-US" sz="1050" dirty="0">
                <a:latin typeface="Colour Sans" panose="02000503030000020004" pitchFamily="2" charset="0"/>
              </a:rPr>
              <a:t>0.5Kg, </a:t>
            </a:r>
            <a:r>
              <a:rPr lang="id-ID" sz="1050" dirty="0">
                <a:latin typeface="Colour Sans" panose="02000503030000020004" pitchFamily="2" charset="0"/>
              </a:rPr>
              <a:t>1Kg, </a:t>
            </a:r>
            <a:r>
              <a:rPr lang="en-SG" sz="1050" dirty="0">
                <a:latin typeface="Colour Sans" panose="02000503030000020004" pitchFamily="2" charset="0"/>
              </a:rPr>
              <a:t>5K</a:t>
            </a:r>
            <a:r>
              <a:rPr lang="id-ID" sz="1050" dirty="0">
                <a:latin typeface="Colour Sans" panose="02000503030000020004" pitchFamily="2" charset="0"/>
              </a:rPr>
              <a:t>g</a:t>
            </a:r>
            <a:r>
              <a:rPr lang="en-SG" sz="1050" dirty="0">
                <a:latin typeface="Colour Sans" panose="02000503030000020004" pitchFamily="2" charset="0"/>
              </a:rPr>
              <a:t> &amp; 20K</a:t>
            </a:r>
            <a:r>
              <a:rPr lang="id-ID" sz="1050" dirty="0">
                <a:latin typeface="Colour Sans" panose="02000503030000020004" pitchFamily="2" charset="0"/>
              </a:rPr>
              <a:t>g</a:t>
            </a:r>
            <a:endParaRPr lang="en-SG" sz="1050" dirty="0">
              <a:latin typeface="Colour Sans" panose="02000503030000020004" pitchFamily="2" charset="0"/>
            </a:endParaRPr>
          </a:p>
        </p:txBody>
      </p:sp>
      <p:sp>
        <p:nvSpPr>
          <p:cNvPr id="3" name="Title 7">
            <a:extLst>
              <a:ext uri="{FF2B5EF4-FFF2-40B4-BE49-F238E27FC236}">
                <a16:creationId xmlns:a16="http://schemas.microsoft.com/office/drawing/2014/main" id="{4EA0FFC2-C11C-B831-BFF8-945E81DFA25B}"/>
              </a:ext>
            </a:extLst>
          </p:cNvPr>
          <p:cNvSpPr txBox="1">
            <a:spLocks/>
          </p:cNvSpPr>
          <p:nvPr/>
        </p:nvSpPr>
        <p:spPr bwMode="gray">
          <a:xfrm>
            <a:off x="92692" y="34749"/>
            <a:ext cx="7814525" cy="344867"/>
          </a:xfrm>
          <a:prstGeom prst="rect">
            <a:avLst/>
          </a:prstGeom>
        </p:spPr>
        <p:txBody>
          <a:bodyPr wrap="square" lIns="0" tIns="0" rIns="0" bIns="0" rtlCol="0" anchor="b" anchorCtr="0">
            <a:noAutofit/>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000" dirty="0"/>
              <a:t>Integral - </a:t>
            </a:r>
            <a:r>
              <a:rPr lang="id-ID" sz="2000" dirty="0"/>
              <a:t>Dulux </a:t>
            </a:r>
            <a:r>
              <a:rPr lang="en-US" sz="2000" dirty="0" err="1"/>
              <a:t>Aquatech</a:t>
            </a:r>
            <a:r>
              <a:rPr lang="en-US" sz="2000" dirty="0"/>
              <a:t> Repair Polymer</a:t>
            </a:r>
            <a:endParaRPr lang="id-ID" sz="2000" b="0" i="1" dirty="0"/>
          </a:p>
        </p:txBody>
      </p:sp>
      <p:pic>
        <p:nvPicPr>
          <p:cNvPr id="2" name="Picture 1">
            <a:extLst>
              <a:ext uri="{FF2B5EF4-FFF2-40B4-BE49-F238E27FC236}">
                <a16:creationId xmlns:a16="http://schemas.microsoft.com/office/drawing/2014/main" id="{A6906BEA-C8C3-B22E-FA49-32EBA10AD02B}"/>
              </a:ext>
            </a:extLst>
          </p:cNvPr>
          <p:cNvPicPr>
            <a:picLocks noChangeAspect="1"/>
          </p:cNvPicPr>
          <p:nvPr/>
        </p:nvPicPr>
        <p:blipFill rotWithShape="1">
          <a:blip r:embed="rId3"/>
          <a:srcRect l="26920" r="34316"/>
          <a:stretch/>
        </p:blipFill>
        <p:spPr>
          <a:xfrm>
            <a:off x="8118785" y="585591"/>
            <a:ext cx="590767" cy="1524000"/>
          </a:xfrm>
          <a:prstGeom prst="rect">
            <a:avLst/>
          </a:prstGeom>
        </p:spPr>
      </p:pic>
      <p:pic>
        <p:nvPicPr>
          <p:cNvPr id="5" name="Picture 4">
            <a:extLst>
              <a:ext uri="{FF2B5EF4-FFF2-40B4-BE49-F238E27FC236}">
                <a16:creationId xmlns:a16="http://schemas.microsoft.com/office/drawing/2014/main" id="{B9B8C8B0-C471-0BC4-FE79-EAB1964E2541}"/>
              </a:ext>
            </a:extLst>
          </p:cNvPr>
          <p:cNvPicPr>
            <a:picLocks noChangeAspect="1"/>
          </p:cNvPicPr>
          <p:nvPr/>
        </p:nvPicPr>
        <p:blipFill rotWithShape="1">
          <a:blip r:embed="rId4"/>
          <a:srcRect l="4937" t="77159" r="73752" b="14408"/>
          <a:stretch/>
        </p:blipFill>
        <p:spPr>
          <a:xfrm>
            <a:off x="6110516" y="2997427"/>
            <a:ext cx="1675741" cy="373030"/>
          </a:xfrm>
          <a:prstGeom prst="rect">
            <a:avLst/>
          </a:prstGeom>
        </p:spPr>
      </p:pic>
      <p:pic>
        <p:nvPicPr>
          <p:cNvPr id="6" name="Picture 5">
            <a:extLst>
              <a:ext uri="{FF2B5EF4-FFF2-40B4-BE49-F238E27FC236}">
                <a16:creationId xmlns:a16="http://schemas.microsoft.com/office/drawing/2014/main" id="{579980A9-F2C7-B33C-BA65-22DA846238A8}"/>
              </a:ext>
            </a:extLst>
          </p:cNvPr>
          <p:cNvPicPr>
            <a:picLocks noChangeAspect="1"/>
          </p:cNvPicPr>
          <p:nvPr/>
        </p:nvPicPr>
        <p:blipFill rotWithShape="1">
          <a:blip r:embed="rId4"/>
          <a:srcRect l="41372" t="58536" r="52049" b="26892"/>
          <a:stretch/>
        </p:blipFill>
        <p:spPr>
          <a:xfrm>
            <a:off x="5508933" y="2751111"/>
            <a:ext cx="601583" cy="749511"/>
          </a:xfrm>
          <a:prstGeom prst="rect">
            <a:avLst/>
          </a:prstGeom>
        </p:spPr>
      </p:pic>
      <p:sp>
        <p:nvSpPr>
          <p:cNvPr id="7" name="TextBox 6">
            <a:extLst>
              <a:ext uri="{FF2B5EF4-FFF2-40B4-BE49-F238E27FC236}">
                <a16:creationId xmlns:a16="http://schemas.microsoft.com/office/drawing/2014/main" id="{4EDAFC65-0A29-1C3D-E58E-368525D37B18}"/>
              </a:ext>
            </a:extLst>
          </p:cNvPr>
          <p:cNvSpPr txBox="1"/>
          <p:nvPr/>
        </p:nvSpPr>
        <p:spPr>
          <a:xfrm>
            <a:off x="6035823" y="3468707"/>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Multipurpose</a:t>
            </a:r>
          </a:p>
        </p:txBody>
      </p:sp>
      <p:sp>
        <p:nvSpPr>
          <p:cNvPr id="8" name="TextBox 7">
            <a:extLst>
              <a:ext uri="{FF2B5EF4-FFF2-40B4-BE49-F238E27FC236}">
                <a16:creationId xmlns:a16="http://schemas.microsoft.com/office/drawing/2014/main" id="{91C925D0-FFCE-9864-4F89-8DE127FB2862}"/>
              </a:ext>
            </a:extLst>
          </p:cNvPr>
          <p:cNvSpPr txBox="1"/>
          <p:nvPr/>
        </p:nvSpPr>
        <p:spPr>
          <a:xfrm>
            <a:off x="6632156" y="3441440"/>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High </a:t>
            </a:r>
          </a:p>
          <a:p>
            <a:r>
              <a:rPr lang="en-SG" sz="700" dirty="0">
                <a:latin typeface="Colour Sans" panose="02000503030000020004" pitchFamily="2" charset="0"/>
              </a:rPr>
              <a:t>Adhesive</a:t>
            </a:r>
          </a:p>
          <a:p>
            <a:r>
              <a:rPr lang="en-SG" sz="700" dirty="0">
                <a:latin typeface="Colour Sans" panose="02000503030000020004" pitchFamily="2" charset="0"/>
              </a:rPr>
              <a:t>Strength</a:t>
            </a:r>
          </a:p>
        </p:txBody>
      </p:sp>
      <p:sp>
        <p:nvSpPr>
          <p:cNvPr id="9" name="TextBox 8">
            <a:extLst>
              <a:ext uri="{FF2B5EF4-FFF2-40B4-BE49-F238E27FC236}">
                <a16:creationId xmlns:a16="http://schemas.microsoft.com/office/drawing/2014/main" id="{EA3333C6-02F7-A6FA-3B57-AE9C1FD86138}"/>
              </a:ext>
            </a:extLst>
          </p:cNvPr>
          <p:cNvSpPr txBox="1"/>
          <p:nvPr/>
        </p:nvSpPr>
        <p:spPr>
          <a:xfrm>
            <a:off x="7016856" y="3455621"/>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High </a:t>
            </a:r>
          </a:p>
          <a:p>
            <a:r>
              <a:rPr lang="en-SG" sz="700" dirty="0">
                <a:latin typeface="Colour Sans" panose="02000503030000020004" pitchFamily="2" charset="0"/>
              </a:rPr>
              <a:t>Compressive</a:t>
            </a:r>
          </a:p>
          <a:p>
            <a:r>
              <a:rPr lang="en-SG" sz="700" dirty="0">
                <a:latin typeface="Colour Sans" panose="02000503030000020004" pitchFamily="2" charset="0"/>
              </a:rPr>
              <a:t>Strength</a:t>
            </a:r>
          </a:p>
        </p:txBody>
      </p:sp>
      <p:sp>
        <p:nvSpPr>
          <p:cNvPr id="10" name="TextBox 9">
            <a:extLst>
              <a:ext uri="{FF2B5EF4-FFF2-40B4-BE49-F238E27FC236}">
                <a16:creationId xmlns:a16="http://schemas.microsoft.com/office/drawing/2014/main" id="{6E5053BF-1BF4-785F-11B2-63CAA624573D}"/>
              </a:ext>
            </a:extLst>
          </p:cNvPr>
          <p:cNvSpPr txBox="1"/>
          <p:nvPr/>
        </p:nvSpPr>
        <p:spPr>
          <a:xfrm>
            <a:off x="7522516" y="346052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High </a:t>
            </a:r>
          </a:p>
          <a:p>
            <a:r>
              <a:rPr lang="en-SG" sz="700" dirty="0">
                <a:latin typeface="Colour Sans" panose="02000503030000020004" pitchFamily="2" charset="0"/>
              </a:rPr>
              <a:t>Water</a:t>
            </a:r>
          </a:p>
          <a:p>
            <a:r>
              <a:rPr lang="en-SG" sz="700" dirty="0">
                <a:latin typeface="Colour Sans" panose="02000503030000020004" pitchFamily="2" charset="0"/>
              </a:rPr>
              <a:t>Resistance</a:t>
            </a:r>
          </a:p>
        </p:txBody>
      </p:sp>
      <p:pic>
        <p:nvPicPr>
          <p:cNvPr id="11" name="Picture 10">
            <a:extLst>
              <a:ext uri="{FF2B5EF4-FFF2-40B4-BE49-F238E27FC236}">
                <a16:creationId xmlns:a16="http://schemas.microsoft.com/office/drawing/2014/main" id="{89285FFC-3DD0-146E-955C-F49FC3971A93}"/>
              </a:ext>
            </a:extLst>
          </p:cNvPr>
          <p:cNvPicPr>
            <a:picLocks noChangeAspect="1"/>
          </p:cNvPicPr>
          <p:nvPr/>
        </p:nvPicPr>
        <p:blipFill rotWithShape="1">
          <a:blip r:embed="rId4"/>
          <a:srcRect l="32279" t="77159" r="62159" b="15058"/>
          <a:stretch/>
        </p:blipFill>
        <p:spPr>
          <a:xfrm>
            <a:off x="7950521" y="3006390"/>
            <a:ext cx="437320" cy="344267"/>
          </a:xfrm>
          <a:prstGeom prst="rect">
            <a:avLst/>
          </a:prstGeom>
        </p:spPr>
      </p:pic>
      <p:sp>
        <p:nvSpPr>
          <p:cNvPr id="12" name="TextBox 11">
            <a:extLst>
              <a:ext uri="{FF2B5EF4-FFF2-40B4-BE49-F238E27FC236}">
                <a16:creationId xmlns:a16="http://schemas.microsoft.com/office/drawing/2014/main" id="{C61B2CC0-1D79-F6C3-EBB5-E649C8D932F1}"/>
              </a:ext>
            </a:extLst>
          </p:cNvPr>
          <p:cNvSpPr txBox="1"/>
          <p:nvPr/>
        </p:nvSpPr>
        <p:spPr>
          <a:xfrm>
            <a:off x="8029469" y="344072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Improves</a:t>
            </a:r>
          </a:p>
          <a:p>
            <a:r>
              <a:rPr lang="en-SG" sz="700" dirty="0">
                <a:latin typeface="Colour Sans" panose="02000503030000020004" pitchFamily="2" charset="0"/>
              </a:rPr>
              <a:t>Hardness &amp; </a:t>
            </a:r>
          </a:p>
          <a:p>
            <a:r>
              <a:rPr lang="en-SG" sz="700" dirty="0">
                <a:latin typeface="Colour Sans" panose="02000503030000020004" pitchFamily="2" charset="0"/>
              </a:rPr>
              <a:t>Abrasion </a:t>
            </a:r>
          </a:p>
          <a:p>
            <a:r>
              <a:rPr lang="en-SG" sz="700" dirty="0">
                <a:latin typeface="Colour Sans" panose="02000503030000020004" pitchFamily="2" charset="0"/>
              </a:rPr>
              <a:t>Resistance</a:t>
            </a:r>
          </a:p>
        </p:txBody>
      </p:sp>
      <p:pic>
        <p:nvPicPr>
          <p:cNvPr id="16" name="Picture 15">
            <a:extLst>
              <a:ext uri="{FF2B5EF4-FFF2-40B4-BE49-F238E27FC236}">
                <a16:creationId xmlns:a16="http://schemas.microsoft.com/office/drawing/2014/main" id="{21862EA6-C99A-9079-8650-E026463A288B}"/>
              </a:ext>
            </a:extLst>
          </p:cNvPr>
          <p:cNvPicPr>
            <a:picLocks noChangeAspect="1"/>
          </p:cNvPicPr>
          <p:nvPr/>
        </p:nvPicPr>
        <p:blipFill rotWithShape="1">
          <a:blip r:embed="rId5"/>
          <a:srcRect l="37666" t="55848" r="56640" b="33934"/>
          <a:stretch/>
        </p:blipFill>
        <p:spPr>
          <a:xfrm>
            <a:off x="8359884" y="2893854"/>
            <a:ext cx="520703" cy="525554"/>
          </a:xfrm>
          <a:prstGeom prst="rect">
            <a:avLst/>
          </a:prstGeom>
        </p:spPr>
      </p:pic>
      <p:sp>
        <p:nvSpPr>
          <p:cNvPr id="17" name="TextBox 16">
            <a:extLst>
              <a:ext uri="{FF2B5EF4-FFF2-40B4-BE49-F238E27FC236}">
                <a16:creationId xmlns:a16="http://schemas.microsoft.com/office/drawing/2014/main" id="{CDD386CD-3896-EDCD-2D66-9D016BB0CA5F}"/>
              </a:ext>
            </a:extLst>
          </p:cNvPr>
          <p:cNvSpPr txBox="1"/>
          <p:nvPr/>
        </p:nvSpPr>
        <p:spPr>
          <a:xfrm>
            <a:off x="8527278" y="3440725"/>
            <a:ext cx="769401" cy="175936"/>
          </a:xfrm>
          <a:prstGeom prst="rect">
            <a:avLst/>
          </a:prstGeom>
          <a:noFill/>
        </p:spPr>
        <p:txBody>
          <a:bodyPr wrap="square" lIns="0" tIns="0" rIns="0" bIns="0" rtlCol="0">
            <a:noAutofit/>
          </a:bodyPr>
          <a:lstStyle/>
          <a:p>
            <a:r>
              <a:rPr lang="en-SG" sz="700" dirty="0">
                <a:latin typeface="Colour Sans" panose="02000503030000020004" pitchFamily="2" charset="0"/>
              </a:rPr>
              <a:t>Reduces </a:t>
            </a:r>
          </a:p>
          <a:p>
            <a:r>
              <a:rPr lang="en-SG" sz="700" dirty="0">
                <a:latin typeface="Colour Sans" panose="02000503030000020004" pitchFamily="2" charset="0"/>
              </a:rPr>
              <a:t>Shrinkage</a:t>
            </a:r>
          </a:p>
        </p:txBody>
      </p:sp>
      <p:pic>
        <p:nvPicPr>
          <p:cNvPr id="4" name="Picture 3">
            <a:extLst>
              <a:ext uri="{FF2B5EF4-FFF2-40B4-BE49-F238E27FC236}">
                <a16:creationId xmlns:a16="http://schemas.microsoft.com/office/drawing/2014/main" id="{CFC2E011-0BA8-F6B2-3F5A-850A95F359B5}"/>
              </a:ext>
            </a:extLst>
          </p:cNvPr>
          <p:cNvPicPr>
            <a:picLocks noChangeAspect="1"/>
          </p:cNvPicPr>
          <p:nvPr/>
        </p:nvPicPr>
        <p:blipFill>
          <a:blip r:embed="rId6"/>
          <a:stretch>
            <a:fillRect/>
          </a:stretch>
        </p:blipFill>
        <p:spPr>
          <a:xfrm>
            <a:off x="5508933" y="521126"/>
            <a:ext cx="2236388" cy="1675132"/>
          </a:xfrm>
          <a:prstGeom prst="rect">
            <a:avLst/>
          </a:prstGeom>
        </p:spPr>
      </p:pic>
    </p:spTree>
    <p:extLst>
      <p:ext uri="{BB962C8B-B14F-4D97-AF65-F5344CB8AC3E}">
        <p14:creationId xmlns:p14="http://schemas.microsoft.com/office/powerpoint/2010/main" val="1073676606"/>
      </p:ext>
    </p:extLst>
  </p:cSld>
  <p:clrMapOvr>
    <a:masterClrMapping/>
  </p:clrMapOvr>
  <p:transition spd="slow">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FE9E8B9-9166-41CB-A93E-5142C1B33C65}"/>
              </a:ext>
            </a:extLst>
          </p:cNvPr>
          <p:cNvSpPr/>
          <p:nvPr/>
        </p:nvSpPr>
        <p:spPr>
          <a:xfrm>
            <a:off x="0" y="4186410"/>
            <a:ext cx="9144000" cy="957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id-ID" dirty="0" err="1"/>
          </a:p>
        </p:txBody>
      </p:sp>
      <p:sp>
        <p:nvSpPr>
          <p:cNvPr id="15" name="TextBox 14">
            <a:extLst>
              <a:ext uri="{FF2B5EF4-FFF2-40B4-BE49-F238E27FC236}">
                <a16:creationId xmlns:a16="http://schemas.microsoft.com/office/drawing/2014/main" id="{35B8EBFE-6A0A-4E91-A5AE-F0A5A0A94A86}"/>
              </a:ext>
            </a:extLst>
          </p:cNvPr>
          <p:cNvSpPr txBox="1"/>
          <p:nvPr/>
        </p:nvSpPr>
        <p:spPr>
          <a:xfrm>
            <a:off x="319540" y="875484"/>
            <a:ext cx="1293057" cy="344867"/>
          </a:xfrm>
          <a:prstGeom prst="rect">
            <a:avLst/>
          </a:prstGeom>
          <a:noFill/>
        </p:spPr>
        <p:txBody>
          <a:bodyPr wrap="square" lIns="0" tIns="0" rIns="0" bIns="0" rtlCol="0" anchor="t">
            <a:noAutofit/>
          </a:bodyPr>
          <a:lstStyle/>
          <a:p>
            <a:pPr marL="285750" indent="-285750">
              <a:buFont typeface="Wingdings" panose="05000000000000000000" pitchFamily="2" charset="2"/>
              <a:buChar char="v"/>
            </a:pPr>
            <a:r>
              <a:rPr lang="en-US" sz="1200" dirty="0">
                <a:solidFill>
                  <a:schemeClr val="bg1"/>
                </a:solidFill>
              </a:rPr>
              <a:t>P</a:t>
            </a:r>
            <a:r>
              <a:rPr lang="id-ID" sz="1200" dirty="0">
                <a:solidFill>
                  <a:schemeClr val="bg1"/>
                </a:solidFill>
              </a:rPr>
              <a:t>roblems</a:t>
            </a:r>
            <a:endParaRPr lang="id-ID" sz="1200" b="0" dirty="0">
              <a:solidFill>
                <a:schemeClr val="bg1"/>
              </a:solidFill>
              <a:cs typeface="Arial"/>
            </a:endParaRPr>
          </a:p>
        </p:txBody>
      </p:sp>
      <p:sp>
        <p:nvSpPr>
          <p:cNvPr id="25" name="TextBox 24">
            <a:extLst>
              <a:ext uri="{FF2B5EF4-FFF2-40B4-BE49-F238E27FC236}">
                <a16:creationId xmlns:a16="http://schemas.microsoft.com/office/drawing/2014/main" id="{15129A85-8D3A-45E4-9DFF-626CF28B8D6A}"/>
              </a:ext>
            </a:extLst>
          </p:cNvPr>
          <p:cNvSpPr txBox="1"/>
          <p:nvPr/>
        </p:nvSpPr>
        <p:spPr>
          <a:xfrm>
            <a:off x="359472" y="2145993"/>
            <a:ext cx="1293057" cy="344867"/>
          </a:xfrm>
          <a:prstGeom prst="rect">
            <a:avLst/>
          </a:prstGeom>
          <a:noFill/>
        </p:spPr>
        <p:txBody>
          <a:bodyPr wrap="square" lIns="0" tIns="0" rIns="0" bIns="0" rtlCol="0" anchor="t">
            <a:noAutofit/>
          </a:bodyPr>
          <a:lstStyle>
            <a:defPPr>
              <a:defRPr lang="nl-NL"/>
            </a:defPPr>
            <a:lvl1pPr marL="285750" indent="-285750">
              <a:buFont typeface="Wingdings" panose="05000000000000000000" pitchFamily="2" charset="2"/>
              <a:buChar char="v"/>
              <a:defRPr sz="1600"/>
            </a:lvl1pPr>
          </a:lstStyle>
          <a:p>
            <a:r>
              <a:rPr lang="en-US" sz="1200" dirty="0">
                <a:solidFill>
                  <a:schemeClr val="bg1"/>
                </a:solidFill>
              </a:rPr>
              <a:t>S</a:t>
            </a:r>
            <a:r>
              <a:rPr lang="id-ID" sz="1200" dirty="0">
                <a:solidFill>
                  <a:schemeClr val="bg1"/>
                </a:solidFill>
              </a:rPr>
              <a:t>olution</a:t>
            </a:r>
          </a:p>
        </p:txBody>
      </p:sp>
      <p:sp>
        <p:nvSpPr>
          <p:cNvPr id="20" name="TextBox 19">
            <a:extLst>
              <a:ext uri="{FF2B5EF4-FFF2-40B4-BE49-F238E27FC236}">
                <a16:creationId xmlns:a16="http://schemas.microsoft.com/office/drawing/2014/main" id="{5FF7CA16-FD6D-4F13-9106-DEE88E5E669F}"/>
              </a:ext>
            </a:extLst>
          </p:cNvPr>
          <p:cNvSpPr txBox="1"/>
          <p:nvPr/>
        </p:nvSpPr>
        <p:spPr>
          <a:xfrm>
            <a:off x="359472" y="3269007"/>
            <a:ext cx="1293057" cy="344867"/>
          </a:xfrm>
          <a:prstGeom prst="rect">
            <a:avLst/>
          </a:prstGeom>
          <a:noFill/>
        </p:spPr>
        <p:txBody>
          <a:bodyPr wrap="square" lIns="0" tIns="0" rIns="0" bIns="0" rtlCol="0" anchor="t">
            <a:noAutofit/>
          </a:bodyPr>
          <a:lstStyle>
            <a:defPPr>
              <a:defRPr lang="nl-NL"/>
            </a:defPPr>
            <a:lvl1pPr marL="285750" indent="-285750">
              <a:buFont typeface="Wingdings" panose="05000000000000000000" pitchFamily="2" charset="2"/>
              <a:buChar char="v"/>
              <a:defRPr sz="1600"/>
            </a:lvl1pPr>
          </a:lstStyle>
          <a:p>
            <a:r>
              <a:rPr lang="en-US" sz="1200" dirty="0">
                <a:solidFill>
                  <a:schemeClr val="bg1"/>
                </a:solidFill>
              </a:rPr>
              <a:t>B</a:t>
            </a:r>
            <a:r>
              <a:rPr lang="id-ID" sz="1200" dirty="0">
                <a:solidFill>
                  <a:schemeClr val="bg1"/>
                </a:solidFill>
              </a:rPr>
              <a:t>enefit</a:t>
            </a:r>
          </a:p>
        </p:txBody>
      </p:sp>
      <p:sp>
        <p:nvSpPr>
          <p:cNvPr id="21" name="TextBox 20">
            <a:extLst>
              <a:ext uri="{FF2B5EF4-FFF2-40B4-BE49-F238E27FC236}">
                <a16:creationId xmlns:a16="http://schemas.microsoft.com/office/drawing/2014/main" id="{AF2C3DDA-4E81-477E-AC72-0A80BD1729E1}"/>
              </a:ext>
            </a:extLst>
          </p:cNvPr>
          <p:cNvSpPr txBox="1"/>
          <p:nvPr/>
        </p:nvSpPr>
        <p:spPr>
          <a:xfrm>
            <a:off x="645912" y="3472572"/>
            <a:ext cx="5699804" cy="192734"/>
          </a:xfrm>
          <a:prstGeom prst="rect">
            <a:avLst/>
          </a:prstGeom>
          <a:noFill/>
        </p:spPr>
        <p:txBody>
          <a:bodyPr wrap="square" lIns="0" tIns="0" rIns="0" bIns="0" rtlCol="0" anchor="t">
            <a:noAutofit/>
          </a:bodyPr>
          <a:lstStyle/>
          <a:p>
            <a:r>
              <a:rPr lang="en-US" sz="900" dirty="0">
                <a:solidFill>
                  <a:schemeClr val="bg1"/>
                </a:solidFill>
              </a:rPr>
              <a:t>Keep walls and flooring in wet areas a good as new.</a:t>
            </a:r>
          </a:p>
        </p:txBody>
      </p:sp>
      <p:sp>
        <p:nvSpPr>
          <p:cNvPr id="27" name="TextBox 26">
            <a:extLst>
              <a:ext uri="{FF2B5EF4-FFF2-40B4-BE49-F238E27FC236}">
                <a16:creationId xmlns:a16="http://schemas.microsoft.com/office/drawing/2014/main" id="{01ECFCD0-FF37-4633-B624-8B6BCB4B9C4E}"/>
              </a:ext>
            </a:extLst>
          </p:cNvPr>
          <p:cNvSpPr txBox="1"/>
          <p:nvPr/>
        </p:nvSpPr>
        <p:spPr>
          <a:xfrm>
            <a:off x="23550" y="3555829"/>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graphicFrame>
        <p:nvGraphicFramePr>
          <p:cNvPr id="30" name="Table 29">
            <a:extLst>
              <a:ext uri="{FF2B5EF4-FFF2-40B4-BE49-F238E27FC236}">
                <a16:creationId xmlns:a16="http://schemas.microsoft.com/office/drawing/2014/main" id="{3A756372-B2AD-4FD4-B1B0-5EE53F5BF707}"/>
              </a:ext>
            </a:extLst>
          </p:cNvPr>
          <p:cNvGraphicFramePr>
            <a:graphicFrameLocks noGrp="1"/>
          </p:cNvGraphicFramePr>
          <p:nvPr>
            <p:extLst>
              <p:ext uri="{D42A27DB-BD31-4B8C-83A1-F6EECF244321}">
                <p14:modId xmlns:p14="http://schemas.microsoft.com/office/powerpoint/2010/main" val="3086422762"/>
              </p:ext>
            </p:extLst>
          </p:nvPr>
        </p:nvGraphicFramePr>
        <p:xfrm>
          <a:off x="91275" y="3891947"/>
          <a:ext cx="3272865" cy="1174390"/>
        </p:xfrm>
        <a:graphic>
          <a:graphicData uri="http://schemas.openxmlformats.org/drawingml/2006/table">
            <a:tbl>
              <a:tblPr firstRow="1" bandRow="1">
                <a:tableStyleId>{2D5ABB26-0587-4C30-8999-92F81FD0307C}</a:tableStyleId>
              </a:tblPr>
              <a:tblGrid>
                <a:gridCol w="1037853">
                  <a:extLst>
                    <a:ext uri="{9D8B030D-6E8A-4147-A177-3AD203B41FA5}">
                      <a16:colId xmlns:a16="http://schemas.microsoft.com/office/drawing/2014/main" val="2714193207"/>
                    </a:ext>
                  </a:extLst>
                </a:gridCol>
                <a:gridCol w="2235012">
                  <a:extLst>
                    <a:ext uri="{9D8B030D-6E8A-4147-A177-3AD203B41FA5}">
                      <a16:colId xmlns:a16="http://schemas.microsoft.com/office/drawing/2014/main" val="402161752"/>
                    </a:ext>
                  </a:extLst>
                </a:gridCol>
              </a:tblGrid>
              <a:tr h="256001">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Interior &amp; Exterior Durable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397625">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1.8-2.0 m2/</a:t>
                      </a:r>
                      <a:r>
                        <a:rPr lang="en-US" sz="900" dirty="0" err="1">
                          <a:latin typeface="Colour Sans" panose="02000503030000020004"/>
                        </a:rPr>
                        <a:t>lt</a:t>
                      </a:r>
                      <a:r>
                        <a:rPr lang="en-US" sz="900" dirty="0">
                          <a:latin typeface="Colour Sans" panose="02000503030000020004"/>
                        </a:rPr>
                        <a:t>/coat for Bond </a:t>
                      </a:r>
                      <a:r>
                        <a:rPr lang="en-US" sz="900" dirty="0" err="1">
                          <a:latin typeface="Colour Sans" panose="02000503030000020004"/>
                        </a:rPr>
                        <a:t>Coar</a:t>
                      </a:r>
                      <a:endParaRPr lang="en-US" sz="900" dirty="0">
                        <a:latin typeface="Colour Sans" panose="02000503030000020004"/>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56001">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64763">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31" name="Table 30">
            <a:extLst>
              <a:ext uri="{FF2B5EF4-FFF2-40B4-BE49-F238E27FC236}">
                <a16:creationId xmlns:a16="http://schemas.microsoft.com/office/drawing/2014/main" id="{21F3BBCC-555E-44BE-8B32-70E4760B4940}"/>
              </a:ext>
            </a:extLst>
          </p:cNvPr>
          <p:cNvGraphicFramePr>
            <a:graphicFrameLocks noGrp="1"/>
          </p:cNvGraphicFramePr>
          <p:nvPr>
            <p:extLst>
              <p:ext uri="{D42A27DB-BD31-4B8C-83A1-F6EECF244321}">
                <p14:modId xmlns:p14="http://schemas.microsoft.com/office/powerpoint/2010/main" val="1474504987"/>
              </p:ext>
            </p:extLst>
          </p:nvPr>
        </p:nvGraphicFramePr>
        <p:xfrm>
          <a:off x="3439513" y="3910042"/>
          <a:ext cx="3614969" cy="1156296"/>
        </p:xfrm>
        <a:graphic>
          <a:graphicData uri="http://schemas.openxmlformats.org/drawingml/2006/table">
            <a:tbl>
              <a:tblPr firstRow="1" bandRow="1">
                <a:tableStyleId>{2D5ABB26-0587-4C30-8999-92F81FD0307C}</a:tableStyleId>
              </a:tblPr>
              <a:tblGrid>
                <a:gridCol w="1474631">
                  <a:extLst>
                    <a:ext uri="{9D8B030D-6E8A-4147-A177-3AD203B41FA5}">
                      <a16:colId xmlns:a16="http://schemas.microsoft.com/office/drawing/2014/main" val="3738590716"/>
                    </a:ext>
                  </a:extLst>
                </a:gridCol>
                <a:gridCol w="2140338">
                  <a:extLst>
                    <a:ext uri="{9D8B030D-6E8A-4147-A177-3AD203B41FA5}">
                      <a16:colId xmlns:a16="http://schemas.microsoft.com/office/drawing/2014/main" val="3750538898"/>
                    </a:ext>
                  </a:extLst>
                </a:gridCol>
              </a:tblGrid>
              <a:tr h="202552">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Repairing damaged concrete, columns, beams, and </a:t>
                      </a:r>
                      <a:r>
                        <a:rPr kumimoji="0" lang="en-US" sz="900" b="0" i="0" u="none" strike="noStrike" kern="1200" cap="none" spc="0" normalizeH="0" baseline="0" noProof="0" dirty="0" err="1">
                          <a:ln>
                            <a:noFill/>
                          </a:ln>
                          <a:solidFill>
                            <a:srgbClr val="000000"/>
                          </a:solidFill>
                          <a:effectLst/>
                          <a:uLnTx/>
                          <a:uFillTx/>
                          <a:latin typeface="Colour Sans" panose="02000503030000020004" pitchFamily="2" charset="0"/>
                          <a:ea typeface="+mn-ea"/>
                          <a:cs typeface="+mn-cs"/>
                        </a:rPr>
                        <a:t>chajjas</a:t>
                      </a: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 </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Also used for waterproofing of toilets, balconies, and sunken areas.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02552">
                <a:tc>
                  <a:txBody>
                    <a:bodyPr/>
                    <a:lstStyle/>
                    <a:p>
                      <a:pPr marL="0" indent="85725" algn="l" fontAlgn="b"/>
                      <a:r>
                        <a:rPr lang="en-US" sz="900" b="0" u="none" strike="noStrike" dirty="0">
                          <a:effectLst/>
                          <a:latin typeface="Colour Sans" panose="02000503030000020004" pitchFamily="2" charset="0"/>
                          <a:ea typeface="Open Sans" panose="020B0606030504020204" pitchFamily="34" charset="0"/>
                          <a:cs typeface="Open Sans" panose="020B0606030504020204" pitchFamily="34" charset="0"/>
                        </a:rPr>
                        <a:t>Performance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Resistance to water pressure is 2-3 bars</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02552">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a:t>
                      </a:r>
                      <a:r>
                        <a:rPr lang="id-ID" sz="900" dirty="0">
                          <a:latin typeface="Calibri" panose="020F0502020204030204" pitchFamily="34" charset="0"/>
                          <a:cs typeface="Calibri" panose="020F0502020204030204" pitchFamily="34" charset="0"/>
                        </a:rPr>
                        <a:t> </a:t>
                      </a:r>
                      <a:r>
                        <a:rPr lang="en-US" sz="900" kern="1200" dirty="0">
                          <a:solidFill>
                            <a:schemeClr val="tx1"/>
                          </a:solidFill>
                          <a:latin typeface="Calibri" panose="020F0502020204030204" pitchFamily="34" charset="0"/>
                          <a:ea typeface="+mn-ea"/>
                          <a:cs typeface="Calibri" panose="020F0502020204030204" pitchFamily="34" charset="0"/>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02552">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40" name="TextBox 39">
            <a:extLst>
              <a:ext uri="{FF2B5EF4-FFF2-40B4-BE49-F238E27FC236}">
                <a16:creationId xmlns:a16="http://schemas.microsoft.com/office/drawing/2014/main" id="{068E00DB-F5C1-49B9-A3B0-8B9A828D9A3A}"/>
              </a:ext>
            </a:extLst>
          </p:cNvPr>
          <p:cNvSpPr txBox="1"/>
          <p:nvPr/>
        </p:nvSpPr>
        <p:spPr>
          <a:xfrm>
            <a:off x="7663851" y="4643857"/>
            <a:ext cx="1322004" cy="368595"/>
          </a:xfrm>
          <a:prstGeom prst="rect">
            <a:avLst/>
          </a:prstGeom>
          <a:noFill/>
        </p:spPr>
        <p:txBody>
          <a:bodyPr wrap="square" lIns="0" tIns="0" rIns="0" bIns="0" rtlCol="0" anchor="t">
            <a:noAutofit/>
          </a:bodyPr>
          <a:lstStyle/>
          <a:p>
            <a:endParaRPr lang="en-US" sz="900" b="1" dirty="0">
              <a:solidFill>
                <a:srgbClr val="005192"/>
              </a:solidFill>
            </a:endParaRPr>
          </a:p>
        </p:txBody>
      </p:sp>
      <p:graphicFrame>
        <p:nvGraphicFramePr>
          <p:cNvPr id="24" name="Table 5">
            <a:extLst>
              <a:ext uri="{FF2B5EF4-FFF2-40B4-BE49-F238E27FC236}">
                <a16:creationId xmlns:a16="http://schemas.microsoft.com/office/drawing/2014/main" id="{D996990A-6938-4438-A748-83075D9A816E}"/>
              </a:ext>
            </a:extLst>
          </p:cNvPr>
          <p:cNvGraphicFramePr>
            <a:graphicFrameLocks noGrp="1"/>
          </p:cNvGraphicFramePr>
          <p:nvPr>
            <p:extLst>
              <p:ext uri="{D42A27DB-BD31-4B8C-83A1-F6EECF244321}">
                <p14:modId xmlns:p14="http://schemas.microsoft.com/office/powerpoint/2010/main" val="3931321623"/>
              </p:ext>
            </p:extLst>
          </p:nvPr>
        </p:nvGraphicFramePr>
        <p:xfrm>
          <a:off x="34156" y="473544"/>
          <a:ext cx="5399969" cy="3034073"/>
        </p:xfrm>
        <a:graphic>
          <a:graphicData uri="http://schemas.openxmlformats.org/drawingml/2006/table">
            <a:tbl>
              <a:tblPr firstRow="1" bandRow="1">
                <a:tableStyleId>{5940675A-B579-460E-94D1-54222C63F5DA}</a:tableStyleId>
              </a:tblPr>
              <a:tblGrid>
                <a:gridCol w="5399969">
                  <a:extLst>
                    <a:ext uri="{9D8B030D-6E8A-4147-A177-3AD203B41FA5}">
                      <a16:colId xmlns:a16="http://schemas.microsoft.com/office/drawing/2014/main" val="965239065"/>
                    </a:ext>
                  </a:extLst>
                </a:gridCol>
              </a:tblGrid>
              <a:tr h="157809">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4066">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How can be rest assured that I’ve prevented any kind of water leaking &amp; seepage issues for my house?</a:t>
                      </a:r>
                    </a:p>
                    <a:p>
                      <a:pPr marL="171450" indent="-171450">
                        <a:buFont typeface="Wingdings" panose="05000000000000000000" pitchFamily="2" charset="2"/>
                        <a:buChar char="ü"/>
                      </a:pPr>
                      <a:r>
                        <a:rPr lang="en-US" sz="900" dirty="0"/>
                        <a:t>I need a thorough and long lasting solution to get the dampness out and prevent it from coming back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157809">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40520">
                <a:tc>
                  <a:txBody>
                    <a:bodyPr/>
                    <a:lstStyle/>
                    <a:p>
                      <a:r>
                        <a:rPr lang="en-US" sz="900" b="0" i="0" u="none" strike="noStrike" kern="1200" baseline="0" dirty="0">
                          <a:solidFill>
                            <a:schemeClr val="tx1"/>
                          </a:solidFill>
                          <a:latin typeface="+mn-lt"/>
                          <a:ea typeface="+mn-ea"/>
                          <a:cs typeface="+mn-cs"/>
                        </a:rPr>
                        <a:t>Dulux </a:t>
                      </a:r>
                      <a:r>
                        <a:rPr lang="en-US" sz="900" b="0" i="0" u="none" strike="noStrike" kern="1200" baseline="0" dirty="0" err="1">
                          <a:solidFill>
                            <a:schemeClr val="tx1"/>
                          </a:solidFill>
                          <a:latin typeface="+mn-lt"/>
                          <a:ea typeface="+mn-ea"/>
                          <a:cs typeface="+mn-cs"/>
                        </a:rPr>
                        <a:t>Aquatech</a:t>
                      </a:r>
                      <a:r>
                        <a:rPr lang="en-US" sz="900" b="0" i="0" u="none" strike="noStrike" kern="1200" baseline="0" dirty="0">
                          <a:solidFill>
                            <a:schemeClr val="tx1"/>
                          </a:solidFill>
                          <a:latin typeface="+mn-lt"/>
                          <a:ea typeface="+mn-ea"/>
                          <a:cs typeface="+mn-cs"/>
                        </a:rPr>
                        <a:t> Repair Pro Latex is a superior performing modified SBR (Styrene Butadiene Rubber) based repair polymer. It is used for the repair of old concrete, columns, beams, </a:t>
                      </a:r>
                      <a:r>
                        <a:rPr lang="en-US" sz="900" b="0" i="0" u="none" strike="noStrike" kern="1200" baseline="0" dirty="0" err="1">
                          <a:solidFill>
                            <a:schemeClr val="tx1"/>
                          </a:solidFill>
                          <a:latin typeface="+mn-lt"/>
                          <a:ea typeface="+mn-ea"/>
                          <a:cs typeface="+mn-cs"/>
                        </a:rPr>
                        <a:t>chajjas</a:t>
                      </a:r>
                      <a:r>
                        <a:rPr lang="en-US" sz="900" b="0" i="0" u="none" strike="noStrike" kern="1200" baseline="0" dirty="0">
                          <a:solidFill>
                            <a:schemeClr val="tx1"/>
                          </a:solidFill>
                          <a:latin typeface="+mn-lt"/>
                          <a:ea typeface="+mn-ea"/>
                          <a:cs typeface="+mn-cs"/>
                        </a:rPr>
                        <a:t>, waterproofing of toilets, balconies and sinking areas. It reduces shrinkage of concrete &amp; thereby does not let crack form in the concrete even after multiple years. It contains plasticizers that improves the workability of the cement mix at low water ratios, providing better cohesion &amp; bonding.</a:t>
                      </a:r>
                    </a:p>
                    <a:p>
                      <a:endParaRPr lang="en-US" sz="900" b="0" i="0" u="none" strike="noStrike" kern="1200" baseline="0" dirty="0">
                        <a:solidFill>
                          <a:schemeClr val="tx1"/>
                        </a:solidFill>
                        <a:latin typeface="+mn-lt"/>
                        <a:ea typeface="+mn-ea"/>
                        <a:cs typeface="+mn-cs"/>
                      </a:endParaRPr>
                    </a:p>
                    <a:p>
                      <a:r>
                        <a:rPr lang="en-US" sz="900" b="0" i="0" u="none" strike="noStrike" kern="1200" baseline="0" dirty="0">
                          <a:solidFill>
                            <a:schemeClr val="tx1"/>
                          </a:solidFill>
                          <a:latin typeface="+mn-lt"/>
                          <a:ea typeface="+mn-ea"/>
                          <a:cs typeface="+mn-cs"/>
                        </a:rPr>
                        <a:t>Can be used as an additive in Bond Coat, Repair Mortar, </a:t>
                      </a:r>
                      <a:r>
                        <a:rPr lang="en-US" sz="900" b="0" i="0" u="none" strike="noStrike" kern="1200" baseline="0" dirty="0" err="1">
                          <a:solidFill>
                            <a:schemeClr val="tx1"/>
                          </a:solidFill>
                          <a:latin typeface="+mn-lt"/>
                          <a:ea typeface="+mn-ea"/>
                          <a:cs typeface="+mn-cs"/>
                        </a:rPr>
                        <a:t>Warterproofing</a:t>
                      </a:r>
                      <a:r>
                        <a:rPr lang="en-US" sz="900" b="0" i="0" u="none" strike="noStrike" kern="1200" baseline="0" dirty="0">
                          <a:solidFill>
                            <a:schemeClr val="tx1"/>
                          </a:solidFill>
                          <a:latin typeface="+mn-lt"/>
                          <a:ea typeface="+mn-ea"/>
                          <a:cs typeface="+mn-cs"/>
                        </a:rPr>
                        <a:t> Coat, Concrete Repair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157809">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290873">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dirty="0">
                          <a:latin typeface="+mn-lt"/>
                          <a:ea typeface="Open Sans" panose="020B0606030504020204" pitchFamily="34" charset="0"/>
                          <a:cs typeface="Open Sans" panose="020B0606030504020204" pitchFamily="34" charset="0"/>
                        </a:rPr>
                        <a:t>Stay worry free when it comes to protection of my house from any dampness and seepages issues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36" name="TextBox 35">
            <a:extLst>
              <a:ext uri="{FF2B5EF4-FFF2-40B4-BE49-F238E27FC236}">
                <a16:creationId xmlns:a16="http://schemas.microsoft.com/office/drawing/2014/main" id="{183EFC43-42B0-4D8E-8EC6-0D424CDB0B90}"/>
              </a:ext>
            </a:extLst>
          </p:cNvPr>
          <p:cNvSpPr txBox="1"/>
          <p:nvPr/>
        </p:nvSpPr>
        <p:spPr>
          <a:xfrm>
            <a:off x="7705720" y="2143199"/>
            <a:ext cx="1473046" cy="214251"/>
          </a:xfrm>
          <a:prstGeom prst="rect">
            <a:avLst/>
          </a:prstGeom>
          <a:noFill/>
        </p:spPr>
        <p:txBody>
          <a:bodyPr wrap="square" lIns="0" tIns="0" rIns="0" bIns="0" rtlCol="0">
            <a:noAutofit/>
          </a:bodyPr>
          <a:lstStyle/>
          <a:p>
            <a:pPr algn="ctr"/>
            <a:r>
              <a:rPr lang="en-SG" sz="1050" b="1" dirty="0">
                <a:latin typeface="Colour Sans" panose="02000503030000020004" pitchFamily="2" charset="0"/>
              </a:rPr>
              <a:t>Available in</a:t>
            </a:r>
          </a:p>
          <a:p>
            <a:pPr algn="ctr"/>
            <a:r>
              <a:rPr lang="en-US" sz="1050" dirty="0">
                <a:latin typeface="Colour Sans" panose="02000503030000020004" pitchFamily="2" charset="0"/>
              </a:rPr>
              <a:t>0.5Kg, </a:t>
            </a:r>
            <a:r>
              <a:rPr lang="id-ID" sz="1050" dirty="0">
                <a:latin typeface="Colour Sans" panose="02000503030000020004" pitchFamily="2" charset="0"/>
              </a:rPr>
              <a:t>1Kg, </a:t>
            </a:r>
            <a:r>
              <a:rPr lang="en-SG" sz="1050" dirty="0">
                <a:latin typeface="Colour Sans" panose="02000503030000020004" pitchFamily="2" charset="0"/>
              </a:rPr>
              <a:t>5K</a:t>
            </a:r>
            <a:r>
              <a:rPr lang="id-ID" sz="1050" dirty="0">
                <a:latin typeface="Colour Sans" panose="02000503030000020004" pitchFamily="2" charset="0"/>
              </a:rPr>
              <a:t>g</a:t>
            </a:r>
            <a:r>
              <a:rPr lang="en-SG" sz="1050" dirty="0">
                <a:latin typeface="Colour Sans" panose="02000503030000020004" pitchFamily="2" charset="0"/>
              </a:rPr>
              <a:t> &amp; 20K</a:t>
            </a:r>
            <a:r>
              <a:rPr lang="id-ID" sz="1050" dirty="0">
                <a:latin typeface="Colour Sans" panose="02000503030000020004" pitchFamily="2" charset="0"/>
              </a:rPr>
              <a:t>g</a:t>
            </a:r>
            <a:endParaRPr lang="en-SG" sz="1050" dirty="0">
              <a:latin typeface="Colour Sans" panose="02000503030000020004" pitchFamily="2" charset="0"/>
            </a:endParaRPr>
          </a:p>
        </p:txBody>
      </p:sp>
      <p:sp>
        <p:nvSpPr>
          <p:cNvPr id="3" name="Title 7">
            <a:extLst>
              <a:ext uri="{FF2B5EF4-FFF2-40B4-BE49-F238E27FC236}">
                <a16:creationId xmlns:a16="http://schemas.microsoft.com/office/drawing/2014/main" id="{4EA0FFC2-C11C-B831-BFF8-945E81DFA25B}"/>
              </a:ext>
            </a:extLst>
          </p:cNvPr>
          <p:cNvSpPr txBox="1">
            <a:spLocks/>
          </p:cNvSpPr>
          <p:nvPr/>
        </p:nvSpPr>
        <p:spPr bwMode="gray">
          <a:xfrm>
            <a:off x="92692" y="34749"/>
            <a:ext cx="7814525" cy="344867"/>
          </a:xfrm>
          <a:prstGeom prst="rect">
            <a:avLst/>
          </a:prstGeom>
        </p:spPr>
        <p:txBody>
          <a:bodyPr wrap="square" lIns="0" tIns="0" rIns="0" bIns="0" rtlCol="0" anchor="b" anchorCtr="0">
            <a:noAutofit/>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000" dirty="0"/>
              <a:t>Integral - </a:t>
            </a:r>
            <a:r>
              <a:rPr lang="id-ID" sz="2000" dirty="0"/>
              <a:t>Dulux </a:t>
            </a:r>
            <a:r>
              <a:rPr lang="en-US" sz="2000" dirty="0" err="1"/>
              <a:t>Aquatech</a:t>
            </a:r>
            <a:r>
              <a:rPr lang="en-US" sz="2000" dirty="0"/>
              <a:t> Repair Pro latex</a:t>
            </a:r>
            <a:endParaRPr lang="id-ID" sz="2000" b="0" i="1" dirty="0"/>
          </a:p>
        </p:txBody>
      </p:sp>
      <p:pic>
        <p:nvPicPr>
          <p:cNvPr id="4" name="Picture 3">
            <a:extLst>
              <a:ext uri="{FF2B5EF4-FFF2-40B4-BE49-F238E27FC236}">
                <a16:creationId xmlns:a16="http://schemas.microsoft.com/office/drawing/2014/main" id="{CFC2E011-0BA8-F6B2-3F5A-850A95F359B5}"/>
              </a:ext>
            </a:extLst>
          </p:cNvPr>
          <p:cNvPicPr>
            <a:picLocks noChangeAspect="1"/>
          </p:cNvPicPr>
          <p:nvPr/>
        </p:nvPicPr>
        <p:blipFill>
          <a:blip r:embed="rId3"/>
          <a:stretch>
            <a:fillRect/>
          </a:stretch>
        </p:blipFill>
        <p:spPr>
          <a:xfrm>
            <a:off x="5508933" y="521126"/>
            <a:ext cx="2236388" cy="1675132"/>
          </a:xfrm>
          <a:prstGeom prst="rect">
            <a:avLst/>
          </a:prstGeom>
        </p:spPr>
      </p:pic>
      <p:pic>
        <p:nvPicPr>
          <p:cNvPr id="14" name="Picture 13" descr="A plastic container of a liquid&#10;&#10;Description automatically generated with medium confidence">
            <a:extLst>
              <a:ext uri="{FF2B5EF4-FFF2-40B4-BE49-F238E27FC236}">
                <a16:creationId xmlns:a16="http://schemas.microsoft.com/office/drawing/2014/main" id="{B0D33FF5-D0D8-17CA-C8D2-3FA3985B8AC7}"/>
              </a:ext>
            </a:extLst>
          </p:cNvPr>
          <p:cNvPicPr>
            <a:picLocks noChangeAspect="1"/>
          </p:cNvPicPr>
          <p:nvPr/>
        </p:nvPicPr>
        <p:blipFill>
          <a:blip r:embed="rId4"/>
          <a:stretch>
            <a:fillRect/>
          </a:stretch>
        </p:blipFill>
        <p:spPr>
          <a:xfrm>
            <a:off x="8180070" y="670033"/>
            <a:ext cx="646873" cy="1436829"/>
          </a:xfrm>
          <a:prstGeom prst="rect">
            <a:avLst/>
          </a:prstGeom>
        </p:spPr>
      </p:pic>
      <p:pic>
        <p:nvPicPr>
          <p:cNvPr id="19" name="Picture 18" descr="A screen shot of a black background&#10;&#10;Description automatically generated">
            <a:extLst>
              <a:ext uri="{FF2B5EF4-FFF2-40B4-BE49-F238E27FC236}">
                <a16:creationId xmlns:a16="http://schemas.microsoft.com/office/drawing/2014/main" id="{A8D4C571-585C-1FCA-C401-365AFC2306DA}"/>
              </a:ext>
            </a:extLst>
          </p:cNvPr>
          <p:cNvPicPr>
            <a:picLocks noChangeAspect="1"/>
          </p:cNvPicPr>
          <p:nvPr/>
        </p:nvPicPr>
        <p:blipFill rotWithShape="1">
          <a:blip r:embed="rId5"/>
          <a:srcRect r="33748" b="71188"/>
          <a:stretch/>
        </p:blipFill>
        <p:spPr>
          <a:xfrm>
            <a:off x="5140689" y="2414191"/>
            <a:ext cx="2410053" cy="1481959"/>
          </a:xfrm>
          <a:prstGeom prst="rect">
            <a:avLst/>
          </a:prstGeom>
        </p:spPr>
      </p:pic>
      <p:pic>
        <p:nvPicPr>
          <p:cNvPr id="23" name="Picture 22" descr="A screen shot of a black background&#10;&#10;Description automatically generated">
            <a:extLst>
              <a:ext uri="{FF2B5EF4-FFF2-40B4-BE49-F238E27FC236}">
                <a16:creationId xmlns:a16="http://schemas.microsoft.com/office/drawing/2014/main" id="{1FDABBEF-82B8-9DA5-663A-D64F294A2FA2}"/>
              </a:ext>
            </a:extLst>
          </p:cNvPr>
          <p:cNvPicPr>
            <a:picLocks noChangeAspect="1"/>
          </p:cNvPicPr>
          <p:nvPr/>
        </p:nvPicPr>
        <p:blipFill rotWithShape="1">
          <a:blip r:embed="rId5"/>
          <a:srcRect t="32486" b="-1"/>
          <a:stretch/>
        </p:blipFill>
        <p:spPr>
          <a:xfrm>
            <a:off x="7018136" y="2676326"/>
            <a:ext cx="2236389" cy="2307611"/>
          </a:xfrm>
          <a:prstGeom prst="rect">
            <a:avLst/>
          </a:prstGeom>
        </p:spPr>
      </p:pic>
    </p:spTree>
    <p:extLst>
      <p:ext uri="{BB962C8B-B14F-4D97-AF65-F5344CB8AC3E}">
        <p14:creationId xmlns:p14="http://schemas.microsoft.com/office/powerpoint/2010/main" val="3363975978"/>
      </p:ext>
    </p:extLst>
  </p:cSld>
  <p:clrMapOvr>
    <a:masterClrMapping/>
  </p:clrMapOvr>
  <p:transition spd="slow">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27">
            <a:extLst>
              <a:ext uri="{FF2B5EF4-FFF2-40B4-BE49-F238E27FC236}">
                <a16:creationId xmlns:a16="http://schemas.microsoft.com/office/drawing/2014/main" id="{0FE9E8B9-9166-41CB-A93E-5142C1B33C65}"/>
              </a:ext>
            </a:extLst>
          </p:cNvPr>
          <p:cNvSpPr/>
          <p:nvPr/>
        </p:nvSpPr>
        <p:spPr>
          <a:xfrm>
            <a:off x="0" y="4186410"/>
            <a:ext cx="9144000" cy="9570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id-ID" dirty="0" err="1"/>
          </a:p>
        </p:txBody>
      </p:sp>
      <p:sp>
        <p:nvSpPr>
          <p:cNvPr id="15" name="TextBox 14">
            <a:extLst>
              <a:ext uri="{FF2B5EF4-FFF2-40B4-BE49-F238E27FC236}">
                <a16:creationId xmlns:a16="http://schemas.microsoft.com/office/drawing/2014/main" id="{35B8EBFE-6A0A-4E91-A5AE-F0A5A0A94A86}"/>
              </a:ext>
            </a:extLst>
          </p:cNvPr>
          <p:cNvSpPr txBox="1"/>
          <p:nvPr/>
        </p:nvSpPr>
        <p:spPr>
          <a:xfrm>
            <a:off x="319540" y="875484"/>
            <a:ext cx="1293057" cy="344867"/>
          </a:xfrm>
          <a:prstGeom prst="rect">
            <a:avLst/>
          </a:prstGeom>
          <a:noFill/>
        </p:spPr>
        <p:txBody>
          <a:bodyPr wrap="square" lIns="0" tIns="0" rIns="0" bIns="0" rtlCol="0" anchor="t">
            <a:noAutofit/>
          </a:bodyPr>
          <a:lstStyle/>
          <a:p>
            <a:pPr marL="285750" indent="-285750">
              <a:buFont typeface="Wingdings" panose="05000000000000000000" pitchFamily="2" charset="2"/>
              <a:buChar char="v"/>
            </a:pPr>
            <a:r>
              <a:rPr lang="en-US" sz="1200" dirty="0">
                <a:solidFill>
                  <a:schemeClr val="bg1"/>
                </a:solidFill>
              </a:rPr>
              <a:t>P</a:t>
            </a:r>
            <a:r>
              <a:rPr lang="id-ID" sz="1200" dirty="0">
                <a:solidFill>
                  <a:schemeClr val="bg1"/>
                </a:solidFill>
              </a:rPr>
              <a:t>roblems</a:t>
            </a:r>
            <a:endParaRPr lang="id-ID" sz="1200" b="0" dirty="0">
              <a:solidFill>
                <a:schemeClr val="bg1"/>
              </a:solidFill>
              <a:cs typeface="Arial"/>
            </a:endParaRPr>
          </a:p>
        </p:txBody>
      </p:sp>
      <p:sp>
        <p:nvSpPr>
          <p:cNvPr id="25" name="TextBox 24">
            <a:extLst>
              <a:ext uri="{FF2B5EF4-FFF2-40B4-BE49-F238E27FC236}">
                <a16:creationId xmlns:a16="http://schemas.microsoft.com/office/drawing/2014/main" id="{15129A85-8D3A-45E4-9DFF-626CF28B8D6A}"/>
              </a:ext>
            </a:extLst>
          </p:cNvPr>
          <p:cNvSpPr txBox="1"/>
          <p:nvPr/>
        </p:nvSpPr>
        <p:spPr>
          <a:xfrm>
            <a:off x="359472" y="2145993"/>
            <a:ext cx="1293057" cy="344867"/>
          </a:xfrm>
          <a:prstGeom prst="rect">
            <a:avLst/>
          </a:prstGeom>
          <a:noFill/>
        </p:spPr>
        <p:txBody>
          <a:bodyPr wrap="square" lIns="0" tIns="0" rIns="0" bIns="0" rtlCol="0" anchor="t">
            <a:noAutofit/>
          </a:bodyPr>
          <a:lstStyle>
            <a:defPPr>
              <a:defRPr lang="nl-NL"/>
            </a:defPPr>
            <a:lvl1pPr marL="285750" indent="-285750">
              <a:buFont typeface="Wingdings" panose="05000000000000000000" pitchFamily="2" charset="2"/>
              <a:buChar char="v"/>
              <a:defRPr sz="1600"/>
            </a:lvl1pPr>
          </a:lstStyle>
          <a:p>
            <a:r>
              <a:rPr lang="en-US" sz="1200" dirty="0">
                <a:solidFill>
                  <a:schemeClr val="bg1"/>
                </a:solidFill>
              </a:rPr>
              <a:t>S</a:t>
            </a:r>
            <a:r>
              <a:rPr lang="id-ID" sz="1200" dirty="0">
                <a:solidFill>
                  <a:schemeClr val="bg1"/>
                </a:solidFill>
              </a:rPr>
              <a:t>olution</a:t>
            </a:r>
          </a:p>
        </p:txBody>
      </p:sp>
      <p:sp>
        <p:nvSpPr>
          <p:cNvPr id="20" name="TextBox 19">
            <a:extLst>
              <a:ext uri="{FF2B5EF4-FFF2-40B4-BE49-F238E27FC236}">
                <a16:creationId xmlns:a16="http://schemas.microsoft.com/office/drawing/2014/main" id="{5FF7CA16-FD6D-4F13-9106-DEE88E5E669F}"/>
              </a:ext>
            </a:extLst>
          </p:cNvPr>
          <p:cNvSpPr txBox="1"/>
          <p:nvPr/>
        </p:nvSpPr>
        <p:spPr>
          <a:xfrm>
            <a:off x="359472" y="3269007"/>
            <a:ext cx="1293057" cy="344867"/>
          </a:xfrm>
          <a:prstGeom prst="rect">
            <a:avLst/>
          </a:prstGeom>
          <a:noFill/>
        </p:spPr>
        <p:txBody>
          <a:bodyPr wrap="square" lIns="0" tIns="0" rIns="0" bIns="0" rtlCol="0" anchor="t">
            <a:noAutofit/>
          </a:bodyPr>
          <a:lstStyle>
            <a:defPPr>
              <a:defRPr lang="nl-NL"/>
            </a:defPPr>
            <a:lvl1pPr marL="285750" indent="-285750">
              <a:buFont typeface="Wingdings" panose="05000000000000000000" pitchFamily="2" charset="2"/>
              <a:buChar char="v"/>
              <a:defRPr sz="1600"/>
            </a:lvl1pPr>
          </a:lstStyle>
          <a:p>
            <a:r>
              <a:rPr lang="en-US" sz="1200" dirty="0">
                <a:solidFill>
                  <a:schemeClr val="bg1"/>
                </a:solidFill>
              </a:rPr>
              <a:t>B</a:t>
            </a:r>
            <a:r>
              <a:rPr lang="id-ID" sz="1200" dirty="0">
                <a:solidFill>
                  <a:schemeClr val="bg1"/>
                </a:solidFill>
              </a:rPr>
              <a:t>enefit</a:t>
            </a:r>
          </a:p>
        </p:txBody>
      </p:sp>
      <p:sp>
        <p:nvSpPr>
          <p:cNvPr id="21" name="TextBox 20">
            <a:extLst>
              <a:ext uri="{FF2B5EF4-FFF2-40B4-BE49-F238E27FC236}">
                <a16:creationId xmlns:a16="http://schemas.microsoft.com/office/drawing/2014/main" id="{AF2C3DDA-4E81-477E-AC72-0A80BD1729E1}"/>
              </a:ext>
            </a:extLst>
          </p:cNvPr>
          <p:cNvSpPr txBox="1"/>
          <p:nvPr/>
        </p:nvSpPr>
        <p:spPr>
          <a:xfrm>
            <a:off x="645912" y="3472572"/>
            <a:ext cx="5699804" cy="192734"/>
          </a:xfrm>
          <a:prstGeom prst="rect">
            <a:avLst/>
          </a:prstGeom>
          <a:noFill/>
        </p:spPr>
        <p:txBody>
          <a:bodyPr wrap="square" lIns="0" tIns="0" rIns="0" bIns="0" rtlCol="0" anchor="t">
            <a:noAutofit/>
          </a:bodyPr>
          <a:lstStyle/>
          <a:p>
            <a:r>
              <a:rPr lang="en-US" sz="900" dirty="0">
                <a:solidFill>
                  <a:schemeClr val="bg1"/>
                </a:solidFill>
              </a:rPr>
              <a:t>Keep walls and flooring in wet areas a good as new.</a:t>
            </a:r>
          </a:p>
        </p:txBody>
      </p:sp>
      <p:sp>
        <p:nvSpPr>
          <p:cNvPr id="27" name="TextBox 26">
            <a:extLst>
              <a:ext uri="{FF2B5EF4-FFF2-40B4-BE49-F238E27FC236}">
                <a16:creationId xmlns:a16="http://schemas.microsoft.com/office/drawing/2014/main" id="{01ECFCD0-FF37-4633-B624-8B6BCB4B9C4E}"/>
              </a:ext>
            </a:extLst>
          </p:cNvPr>
          <p:cNvSpPr txBox="1"/>
          <p:nvPr/>
        </p:nvSpPr>
        <p:spPr>
          <a:xfrm>
            <a:off x="175012" y="358069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graphicFrame>
        <p:nvGraphicFramePr>
          <p:cNvPr id="30" name="Table 29">
            <a:extLst>
              <a:ext uri="{FF2B5EF4-FFF2-40B4-BE49-F238E27FC236}">
                <a16:creationId xmlns:a16="http://schemas.microsoft.com/office/drawing/2014/main" id="{3A756372-B2AD-4FD4-B1B0-5EE53F5BF707}"/>
              </a:ext>
            </a:extLst>
          </p:cNvPr>
          <p:cNvGraphicFramePr>
            <a:graphicFrameLocks noGrp="1"/>
          </p:cNvGraphicFramePr>
          <p:nvPr>
            <p:extLst>
              <p:ext uri="{D42A27DB-BD31-4B8C-83A1-F6EECF244321}">
                <p14:modId xmlns:p14="http://schemas.microsoft.com/office/powerpoint/2010/main" val="4208541057"/>
              </p:ext>
            </p:extLst>
          </p:nvPr>
        </p:nvGraphicFramePr>
        <p:xfrm>
          <a:off x="242737" y="3916811"/>
          <a:ext cx="3272865" cy="1174390"/>
        </p:xfrm>
        <a:graphic>
          <a:graphicData uri="http://schemas.openxmlformats.org/drawingml/2006/table">
            <a:tbl>
              <a:tblPr firstRow="1" bandRow="1">
                <a:tableStyleId>{2D5ABB26-0587-4C30-8999-92F81FD0307C}</a:tableStyleId>
              </a:tblPr>
              <a:tblGrid>
                <a:gridCol w="1037853">
                  <a:extLst>
                    <a:ext uri="{9D8B030D-6E8A-4147-A177-3AD203B41FA5}">
                      <a16:colId xmlns:a16="http://schemas.microsoft.com/office/drawing/2014/main" val="2714193207"/>
                    </a:ext>
                  </a:extLst>
                </a:gridCol>
                <a:gridCol w="2235012">
                  <a:extLst>
                    <a:ext uri="{9D8B030D-6E8A-4147-A177-3AD203B41FA5}">
                      <a16:colId xmlns:a16="http://schemas.microsoft.com/office/drawing/2014/main" val="402161752"/>
                    </a:ext>
                  </a:extLst>
                </a:gridCol>
              </a:tblGrid>
              <a:tr h="256001">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Application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Integral Waterproofing</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397625">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Dosage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200ml/50Kg Cement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56001">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64763">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31" name="Table 30">
            <a:extLst>
              <a:ext uri="{FF2B5EF4-FFF2-40B4-BE49-F238E27FC236}">
                <a16:creationId xmlns:a16="http://schemas.microsoft.com/office/drawing/2014/main" id="{21F3BBCC-555E-44BE-8B32-70E4760B4940}"/>
              </a:ext>
            </a:extLst>
          </p:cNvPr>
          <p:cNvGraphicFramePr>
            <a:graphicFrameLocks noGrp="1"/>
          </p:cNvGraphicFramePr>
          <p:nvPr/>
        </p:nvGraphicFramePr>
        <p:xfrm>
          <a:off x="3590975" y="3934906"/>
          <a:ext cx="3614969" cy="1156296"/>
        </p:xfrm>
        <a:graphic>
          <a:graphicData uri="http://schemas.openxmlformats.org/drawingml/2006/table">
            <a:tbl>
              <a:tblPr firstRow="1" bandRow="1">
                <a:tableStyleId>{2D5ABB26-0587-4C30-8999-92F81FD0307C}</a:tableStyleId>
              </a:tblPr>
              <a:tblGrid>
                <a:gridCol w="1474631">
                  <a:extLst>
                    <a:ext uri="{9D8B030D-6E8A-4147-A177-3AD203B41FA5}">
                      <a16:colId xmlns:a16="http://schemas.microsoft.com/office/drawing/2014/main" val="3738590716"/>
                    </a:ext>
                  </a:extLst>
                </a:gridCol>
                <a:gridCol w="2140338">
                  <a:extLst>
                    <a:ext uri="{9D8B030D-6E8A-4147-A177-3AD203B41FA5}">
                      <a16:colId xmlns:a16="http://schemas.microsoft.com/office/drawing/2014/main" val="3750538898"/>
                    </a:ext>
                  </a:extLst>
                </a:gridCol>
              </a:tblGrid>
              <a:tr h="202552">
                <a:tc>
                  <a:txBody>
                    <a:bodyPr/>
                    <a:lstStyle/>
                    <a:p>
                      <a:pPr marL="0" indent="85725" algn="l" fontAlgn="b"/>
                      <a:r>
                        <a:rPr lang="en-SG" sz="900" b="0" i="0" u="none" strike="noStrike">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Waterproofing Substrate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Repairing damaged concrete, columns, beams, and </a:t>
                      </a:r>
                      <a:r>
                        <a:rPr kumimoji="0" lang="en-US" sz="900" b="0" i="0" u="none" strike="noStrike" kern="1200" cap="none" spc="0" normalizeH="0" baseline="0" noProof="0" dirty="0" err="1">
                          <a:ln>
                            <a:noFill/>
                          </a:ln>
                          <a:solidFill>
                            <a:srgbClr val="000000"/>
                          </a:solidFill>
                          <a:effectLst/>
                          <a:uLnTx/>
                          <a:uFillTx/>
                          <a:latin typeface="Colour Sans" panose="02000503030000020004" pitchFamily="2" charset="0"/>
                          <a:ea typeface="+mn-ea"/>
                          <a:cs typeface="+mn-cs"/>
                        </a:rPr>
                        <a:t>chajjas</a:t>
                      </a: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 </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Also used for waterproofing of toilets, balconies, and sunken areas.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02552">
                <a:tc>
                  <a:txBody>
                    <a:bodyPr/>
                    <a:lstStyle/>
                    <a:p>
                      <a:pPr marL="0" indent="85725" algn="l" fontAlgn="b"/>
                      <a:r>
                        <a:rPr lang="en-US" sz="900" b="0" u="none" strike="noStrike" dirty="0">
                          <a:effectLst/>
                          <a:latin typeface="Colour Sans" panose="02000503030000020004" pitchFamily="2" charset="0"/>
                          <a:ea typeface="Open Sans" panose="020B0606030504020204" pitchFamily="34" charset="0"/>
                          <a:cs typeface="Open Sans" panose="020B0606030504020204" pitchFamily="34" charset="0"/>
                        </a:rPr>
                        <a:t>Performance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alibri" panose="020F0502020204030204" pitchFamily="34" charset="0"/>
                          <a:cs typeface="Calibri" panose="020F0502020204030204" pitchFamily="34" charset="0"/>
                        </a:rPr>
                        <a:t>Resistance to water pressure is 2-3 bars</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02552">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Microorganism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dirty="0">
                          <a:latin typeface="Calibri" panose="020F0502020204030204" pitchFamily="34" charset="0"/>
                          <a:cs typeface="Calibri" panose="020F0502020204030204" pitchFamily="34" charset="0"/>
                        </a:rPr>
                        <a:t>  </a:t>
                      </a:r>
                      <a:r>
                        <a:rPr lang="id-ID" sz="900" dirty="0">
                          <a:latin typeface="Calibri" panose="020F0502020204030204" pitchFamily="34" charset="0"/>
                          <a:cs typeface="Calibri" panose="020F0502020204030204" pitchFamily="34" charset="0"/>
                        </a:rPr>
                        <a:t> </a:t>
                      </a:r>
                      <a:r>
                        <a:rPr lang="en-US" sz="900" kern="1200" dirty="0">
                          <a:solidFill>
                            <a:schemeClr val="tx1"/>
                          </a:solidFill>
                          <a:latin typeface="Calibri" panose="020F0502020204030204" pitchFamily="34" charset="0"/>
                          <a:ea typeface="+mn-ea"/>
                          <a:cs typeface="Calibri" panose="020F0502020204030204" pitchFamily="34" charset="0"/>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02552">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Crack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40" name="TextBox 39">
            <a:extLst>
              <a:ext uri="{FF2B5EF4-FFF2-40B4-BE49-F238E27FC236}">
                <a16:creationId xmlns:a16="http://schemas.microsoft.com/office/drawing/2014/main" id="{068E00DB-F5C1-49B9-A3B0-8B9A828D9A3A}"/>
              </a:ext>
            </a:extLst>
          </p:cNvPr>
          <p:cNvSpPr txBox="1"/>
          <p:nvPr/>
        </p:nvSpPr>
        <p:spPr>
          <a:xfrm>
            <a:off x="7663851" y="4643857"/>
            <a:ext cx="1322004" cy="368595"/>
          </a:xfrm>
          <a:prstGeom prst="rect">
            <a:avLst/>
          </a:prstGeom>
          <a:noFill/>
        </p:spPr>
        <p:txBody>
          <a:bodyPr wrap="square" lIns="0" tIns="0" rIns="0" bIns="0" rtlCol="0" anchor="t">
            <a:noAutofit/>
          </a:bodyPr>
          <a:lstStyle/>
          <a:p>
            <a:endParaRPr lang="en-US" sz="900" b="1" dirty="0">
              <a:solidFill>
                <a:srgbClr val="005192"/>
              </a:solidFill>
            </a:endParaRPr>
          </a:p>
        </p:txBody>
      </p:sp>
      <p:graphicFrame>
        <p:nvGraphicFramePr>
          <p:cNvPr id="24" name="Table 5">
            <a:extLst>
              <a:ext uri="{FF2B5EF4-FFF2-40B4-BE49-F238E27FC236}">
                <a16:creationId xmlns:a16="http://schemas.microsoft.com/office/drawing/2014/main" id="{D996990A-6938-4438-A748-83075D9A816E}"/>
              </a:ext>
            </a:extLst>
          </p:cNvPr>
          <p:cNvGraphicFramePr>
            <a:graphicFrameLocks noGrp="1"/>
          </p:cNvGraphicFramePr>
          <p:nvPr>
            <p:extLst>
              <p:ext uri="{D42A27DB-BD31-4B8C-83A1-F6EECF244321}">
                <p14:modId xmlns:p14="http://schemas.microsoft.com/office/powerpoint/2010/main" val="184578256"/>
              </p:ext>
            </p:extLst>
          </p:nvPr>
        </p:nvGraphicFramePr>
        <p:xfrm>
          <a:off x="34156" y="473544"/>
          <a:ext cx="5399969" cy="2896913"/>
        </p:xfrm>
        <a:graphic>
          <a:graphicData uri="http://schemas.openxmlformats.org/drawingml/2006/table">
            <a:tbl>
              <a:tblPr firstRow="1" bandRow="1">
                <a:tableStyleId>{5940675A-B579-460E-94D1-54222C63F5DA}</a:tableStyleId>
              </a:tblPr>
              <a:tblGrid>
                <a:gridCol w="5399969">
                  <a:extLst>
                    <a:ext uri="{9D8B030D-6E8A-4147-A177-3AD203B41FA5}">
                      <a16:colId xmlns:a16="http://schemas.microsoft.com/office/drawing/2014/main" val="965239065"/>
                    </a:ext>
                  </a:extLst>
                </a:gridCol>
              </a:tblGrid>
              <a:tr h="157809">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4066">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How can be rest assured that I’ve prevented any kind of water leaking &amp; seepage issues for my house?</a:t>
                      </a:r>
                    </a:p>
                    <a:p>
                      <a:pPr marL="171450" indent="-171450">
                        <a:buFont typeface="Wingdings" panose="05000000000000000000" pitchFamily="2" charset="2"/>
                        <a:buChar char="ü"/>
                      </a:pPr>
                      <a:r>
                        <a:rPr lang="en-US" sz="900" dirty="0"/>
                        <a:t>I need a thorough and long lasting solution to get the dampness out and prevent it from coming back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157809">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40520">
                <a:tc>
                  <a:txBody>
                    <a:bodyPr/>
                    <a:lstStyle/>
                    <a:p>
                      <a:r>
                        <a:rPr lang="en-US" sz="900" b="1" i="0" dirty="0"/>
                        <a:t>D</a:t>
                      </a:r>
                      <a:r>
                        <a:rPr lang="en-US" sz="900" b="0" i="0" u="none" strike="noStrike" kern="1200" baseline="0" dirty="0">
                          <a:solidFill>
                            <a:schemeClr val="tx1"/>
                          </a:solidFill>
                          <a:latin typeface="+mn-lt"/>
                          <a:ea typeface="+mn-ea"/>
                          <a:cs typeface="+mn-cs"/>
                        </a:rPr>
                        <a:t>ulux </a:t>
                      </a:r>
                      <a:r>
                        <a:rPr lang="en-US" sz="900" b="0" i="0" u="none" strike="noStrike" kern="1200" baseline="0" dirty="0" err="1">
                          <a:solidFill>
                            <a:schemeClr val="tx1"/>
                          </a:solidFill>
                          <a:latin typeface="+mn-lt"/>
                          <a:ea typeface="+mn-ea"/>
                          <a:cs typeface="+mn-cs"/>
                        </a:rPr>
                        <a:t>Aquatech</a:t>
                      </a:r>
                      <a:r>
                        <a:rPr lang="en-US" sz="900" b="0" i="0" u="none" strike="noStrike" kern="1200" baseline="0" dirty="0">
                          <a:solidFill>
                            <a:schemeClr val="tx1"/>
                          </a:solidFill>
                          <a:latin typeface="+mn-lt"/>
                          <a:ea typeface="+mn-ea"/>
                          <a:cs typeface="+mn-cs"/>
                        </a:rPr>
                        <a:t> SUPERPLAST+ is an integral liquid waterproofing compound advance formulated with water reducers &amp; super plasticizers for cement concrete, mortar, and plasters. It makes concrete cohesive &amp; improves workability of the mix. The compound has been designed to be used even with M-sand, improving its workability &amp; thereby increasing its compactness. The product is formulated with selected surface-active super plasticizing agents, chemicals &amp; additives which make the cement concrete/ plaster mix more compact upon curing, reduces water permeability.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157809">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290873">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US" sz="900" b="0" dirty="0">
                          <a:latin typeface="+mn-lt"/>
                          <a:ea typeface="Open Sans" panose="020B0606030504020204" pitchFamily="34" charset="0"/>
                          <a:cs typeface="Open Sans" panose="020B0606030504020204" pitchFamily="34" charset="0"/>
                        </a:rPr>
                        <a:t>Stay worry free when it comes to protection of my house from any dampness and seepages issues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36" name="TextBox 35">
            <a:extLst>
              <a:ext uri="{FF2B5EF4-FFF2-40B4-BE49-F238E27FC236}">
                <a16:creationId xmlns:a16="http://schemas.microsoft.com/office/drawing/2014/main" id="{183EFC43-42B0-4D8E-8EC6-0D424CDB0B90}"/>
              </a:ext>
            </a:extLst>
          </p:cNvPr>
          <p:cNvSpPr txBox="1"/>
          <p:nvPr/>
        </p:nvSpPr>
        <p:spPr>
          <a:xfrm>
            <a:off x="7705720" y="2143199"/>
            <a:ext cx="1473046" cy="214251"/>
          </a:xfrm>
          <a:prstGeom prst="rect">
            <a:avLst/>
          </a:prstGeom>
          <a:noFill/>
        </p:spPr>
        <p:txBody>
          <a:bodyPr wrap="square" lIns="0" tIns="0" rIns="0" bIns="0" rtlCol="0">
            <a:noAutofit/>
          </a:bodyPr>
          <a:lstStyle/>
          <a:p>
            <a:pPr algn="ctr"/>
            <a:r>
              <a:rPr lang="en-SG" sz="1050" b="1" dirty="0">
                <a:latin typeface="Colour Sans" panose="02000503030000020004" pitchFamily="2" charset="0"/>
              </a:rPr>
              <a:t>Available in</a:t>
            </a:r>
          </a:p>
          <a:p>
            <a:pPr algn="ctr"/>
            <a:r>
              <a:rPr lang="en-US" sz="1050" dirty="0">
                <a:latin typeface="Colour Sans" panose="02000503030000020004" pitchFamily="2" charset="0"/>
              </a:rPr>
              <a:t>0.5Kg, </a:t>
            </a:r>
            <a:r>
              <a:rPr lang="id-ID" sz="1050" dirty="0">
                <a:latin typeface="Colour Sans" panose="02000503030000020004" pitchFamily="2" charset="0"/>
              </a:rPr>
              <a:t>1Kg, </a:t>
            </a:r>
            <a:r>
              <a:rPr lang="en-SG" sz="1050" dirty="0">
                <a:latin typeface="Colour Sans" panose="02000503030000020004" pitchFamily="2" charset="0"/>
              </a:rPr>
              <a:t>5K</a:t>
            </a:r>
            <a:r>
              <a:rPr lang="id-ID" sz="1050" dirty="0">
                <a:latin typeface="Colour Sans" panose="02000503030000020004" pitchFamily="2" charset="0"/>
              </a:rPr>
              <a:t>g</a:t>
            </a:r>
            <a:r>
              <a:rPr lang="en-SG" sz="1050" dirty="0">
                <a:latin typeface="Colour Sans" panose="02000503030000020004" pitchFamily="2" charset="0"/>
              </a:rPr>
              <a:t> &amp; 20K</a:t>
            </a:r>
            <a:r>
              <a:rPr lang="id-ID" sz="1050" dirty="0">
                <a:latin typeface="Colour Sans" panose="02000503030000020004" pitchFamily="2" charset="0"/>
              </a:rPr>
              <a:t>g</a:t>
            </a:r>
            <a:endParaRPr lang="en-SG" sz="1050" dirty="0">
              <a:latin typeface="Colour Sans" panose="02000503030000020004" pitchFamily="2" charset="0"/>
            </a:endParaRPr>
          </a:p>
        </p:txBody>
      </p:sp>
      <p:sp>
        <p:nvSpPr>
          <p:cNvPr id="3" name="Title 7">
            <a:extLst>
              <a:ext uri="{FF2B5EF4-FFF2-40B4-BE49-F238E27FC236}">
                <a16:creationId xmlns:a16="http://schemas.microsoft.com/office/drawing/2014/main" id="{4EA0FFC2-C11C-B831-BFF8-945E81DFA25B}"/>
              </a:ext>
            </a:extLst>
          </p:cNvPr>
          <p:cNvSpPr txBox="1">
            <a:spLocks/>
          </p:cNvSpPr>
          <p:nvPr/>
        </p:nvSpPr>
        <p:spPr bwMode="gray">
          <a:xfrm>
            <a:off x="92692" y="34749"/>
            <a:ext cx="7814525" cy="344867"/>
          </a:xfrm>
          <a:prstGeom prst="rect">
            <a:avLst/>
          </a:prstGeom>
        </p:spPr>
        <p:txBody>
          <a:bodyPr wrap="square" lIns="0" tIns="0" rIns="0" bIns="0" rtlCol="0" anchor="b" anchorCtr="0">
            <a:noAutofit/>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000" dirty="0"/>
              <a:t>Integral - </a:t>
            </a:r>
            <a:r>
              <a:rPr lang="id-ID" sz="2000" dirty="0"/>
              <a:t>Dulux </a:t>
            </a:r>
            <a:r>
              <a:rPr lang="en-US" sz="2000" dirty="0" err="1"/>
              <a:t>Aquatech</a:t>
            </a:r>
            <a:r>
              <a:rPr lang="en-US" sz="2000" dirty="0"/>
              <a:t> Super </a:t>
            </a:r>
            <a:r>
              <a:rPr lang="en-US" sz="2000" dirty="0" err="1"/>
              <a:t>Plast</a:t>
            </a:r>
            <a:r>
              <a:rPr lang="en-US" sz="2000" dirty="0"/>
              <a:t>+</a:t>
            </a:r>
            <a:endParaRPr lang="id-ID" sz="2000" b="0" i="1" dirty="0"/>
          </a:p>
        </p:txBody>
      </p:sp>
      <p:pic>
        <p:nvPicPr>
          <p:cNvPr id="4" name="Picture 3">
            <a:extLst>
              <a:ext uri="{FF2B5EF4-FFF2-40B4-BE49-F238E27FC236}">
                <a16:creationId xmlns:a16="http://schemas.microsoft.com/office/drawing/2014/main" id="{CFC2E011-0BA8-F6B2-3F5A-850A95F359B5}"/>
              </a:ext>
            </a:extLst>
          </p:cNvPr>
          <p:cNvPicPr>
            <a:picLocks noChangeAspect="1"/>
          </p:cNvPicPr>
          <p:nvPr/>
        </p:nvPicPr>
        <p:blipFill>
          <a:blip r:embed="rId3"/>
          <a:stretch>
            <a:fillRect/>
          </a:stretch>
        </p:blipFill>
        <p:spPr>
          <a:xfrm>
            <a:off x="5508933" y="521126"/>
            <a:ext cx="2236388" cy="1675132"/>
          </a:xfrm>
          <a:prstGeom prst="rect">
            <a:avLst/>
          </a:prstGeom>
        </p:spPr>
      </p:pic>
      <p:pic>
        <p:nvPicPr>
          <p:cNvPr id="14" name="Picture 13" descr="A white plastic container with blue label&#10;&#10;Description automatically generated">
            <a:extLst>
              <a:ext uri="{FF2B5EF4-FFF2-40B4-BE49-F238E27FC236}">
                <a16:creationId xmlns:a16="http://schemas.microsoft.com/office/drawing/2014/main" id="{6E587C40-93BC-19B6-A503-511D9BBC57D8}"/>
              </a:ext>
            </a:extLst>
          </p:cNvPr>
          <p:cNvPicPr>
            <a:picLocks noChangeAspect="1"/>
          </p:cNvPicPr>
          <p:nvPr/>
        </p:nvPicPr>
        <p:blipFill>
          <a:blip r:embed="rId4"/>
          <a:stretch>
            <a:fillRect/>
          </a:stretch>
        </p:blipFill>
        <p:spPr>
          <a:xfrm>
            <a:off x="8053816" y="532999"/>
            <a:ext cx="739163" cy="1641822"/>
          </a:xfrm>
          <a:prstGeom prst="rect">
            <a:avLst/>
          </a:prstGeom>
        </p:spPr>
      </p:pic>
      <p:pic>
        <p:nvPicPr>
          <p:cNvPr id="19" name="Picture 18" descr="A screenshot of a computer&#10;&#10;Description automatically generated">
            <a:extLst>
              <a:ext uri="{FF2B5EF4-FFF2-40B4-BE49-F238E27FC236}">
                <a16:creationId xmlns:a16="http://schemas.microsoft.com/office/drawing/2014/main" id="{29D1B6F4-DC1C-D3BC-9D5D-4481F2031E24}"/>
              </a:ext>
            </a:extLst>
          </p:cNvPr>
          <p:cNvPicPr>
            <a:picLocks noChangeAspect="1"/>
          </p:cNvPicPr>
          <p:nvPr/>
        </p:nvPicPr>
        <p:blipFill rotWithShape="1">
          <a:blip r:embed="rId5"/>
          <a:srcRect r="17820" b="71801"/>
          <a:stretch/>
        </p:blipFill>
        <p:spPr>
          <a:xfrm>
            <a:off x="4548843" y="1469104"/>
            <a:ext cx="3996786" cy="1939159"/>
          </a:xfrm>
          <a:prstGeom prst="rect">
            <a:avLst/>
          </a:prstGeom>
        </p:spPr>
      </p:pic>
      <p:pic>
        <p:nvPicPr>
          <p:cNvPr id="22" name="Picture 21" descr="A screenshot of a computer&#10;&#10;Description automatically generated">
            <a:extLst>
              <a:ext uri="{FF2B5EF4-FFF2-40B4-BE49-F238E27FC236}">
                <a16:creationId xmlns:a16="http://schemas.microsoft.com/office/drawing/2014/main" id="{9FA817E5-CEA4-7C84-CE87-7A8C1AAB90AA}"/>
              </a:ext>
            </a:extLst>
          </p:cNvPr>
          <p:cNvPicPr>
            <a:picLocks noChangeAspect="1"/>
          </p:cNvPicPr>
          <p:nvPr/>
        </p:nvPicPr>
        <p:blipFill rotWithShape="1">
          <a:blip r:embed="rId5"/>
          <a:srcRect l="1796" t="26263" r="10571" b="5733"/>
          <a:stretch/>
        </p:blipFill>
        <p:spPr>
          <a:xfrm>
            <a:off x="7128422" y="2645986"/>
            <a:ext cx="2224496" cy="2440769"/>
          </a:xfrm>
          <a:prstGeom prst="rect">
            <a:avLst/>
          </a:prstGeom>
        </p:spPr>
      </p:pic>
    </p:spTree>
    <p:extLst>
      <p:ext uri="{BB962C8B-B14F-4D97-AF65-F5344CB8AC3E}">
        <p14:creationId xmlns:p14="http://schemas.microsoft.com/office/powerpoint/2010/main" val="2975282584"/>
      </p:ext>
    </p:extLst>
  </p:cSld>
  <p:clrMapOvr>
    <a:masterClrMapping/>
  </p:clrMapOvr>
  <p:transition spd="slow">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Velvet Touch</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81792" y="581122"/>
          <a:ext cx="4462263" cy="2882339"/>
        </p:xfrm>
        <a:graphic>
          <a:graphicData uri="http://schemas.openxmlformats.org/drawingml/2006/table">
            <a:tbl>
              <a:tblPr firstRow="1" bandRow="1">
                <a:tableStyleId>{5940675A-B579-460E-94D1-54222C63F5DA}</a:tableStyleId>
              </a:tblPr>
              <a:tblGrid>
                <a:gridCol w="4462263">
                  <a:extLst>
                    <a:ext uri="{9D8B030D-6E8A-4147-A177-3AD203B41FA5}">
                      <a16:colId xmlns:a16="http://schemas.microsoft.com/office/drawing/2014/main" val="965239065"/>
                    </a:ext>
                  </a:extLst>
                </a:gridCol>
              </a:tblGrid>
              <a:tr h="269811">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912268">
                <a:tc>
                  <a:txBody>
                    <a:bodyPr/>
                    <a:lstStyle/>
                    <a:p>
                      <a:r>
                        <a:rPr lang="en-US" sz="1100" b="0" dirty="0">
                          <a:latin typeface="Open Sans" panose="020B0606030504020204" pitchFamily="34" charset="0"/>
                          <a:ea typeface="Open Sans" panose="020B0606030504020204" pitchFamily="34" charset="0"/>
                          <a:cs typeface="Open Sans" panose="020B0606030504020204" pitchFamily="34" charset="0"/>
                        </a:rPr>
                        <a:t>My home is a reflection of my refined choices in life. I like to do it in a way that mirrors my taste and style and brings alive the luxuriousness. Wall paint forms a very essential part of how I do up my home. I like brands that have rich lineage associated with them and stand for refinedness and elegance </a:t>
                      </a:r>
                      <a:endParaRPr lang="en-SG" sz="110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69811">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521238">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Velvet Touch with Tru </a:t>
                      </a:r>
                      <a:r>
                        <a:rPr lang="en-SG" sz="1100" b="0" dirty="0" err="1">
                          <a:latin typeface="Open Sans" panose="020B0606030504020204" pitchFamily="34" charset="0"/>
                          <a:ea typeface="Open Sans" panose="020B0606030504020204" pitchFamily="34" charset="0"/>
                          <a:cs typeface="Open Sans" panose="020B0606030504020204" pitchFamily="34" charset="0"/>
                        </a:rPr>
                        <a:t>Color</a:t>
                      </a:r>
                      <a:r>
                        <a:rPr lang="en-SG" sz="1100" b="0" dirty="0">
                          <a:latin typeface="Open Sans" panose="020B0606030504020204" pitchFamily="34" charset="0"/>
                          <a:ea typeface="Open Sans" panose="020B0606030504020204" pitchFamily="34" charset="0"/>
                          <a:cs typeface="Open Sans" panose="020B0606030504020204" pitchFamily="34" charset="0"/>
                        </a:rPr>
                        <a:t> technology provides intense rich colours and ultra smooth finish.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69811">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17061">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Ultra Smooth Finish</a:t>
                      </a:r>
                    </a:p>
                    <a:p>
                      <a:r>
                        <a:rPr lang="en-SG" sz="1100" b="0" dirty="0">
                          <a:latin typeface="Open Sans" panose="020B0606030504020204" pitchFamily="34" charset="0"/>
                          <a:ea typeface="Open Sans" panose="020B0606030504020204" pitchFamily="34" charset="0"/>
                          <a:cs typeface="Open Sans" panose="020B0606030504020204" pitchFamily="34" charset="0"/>
                        </a:rPr>
                        <a:t>Rich Intense Colors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577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5922387" y="2148951"/>
            <a:ext cx="1306934" cy="406524"/>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 10L, 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nvGraphicFramePr>
        <p:xfrm>
          <a:off x="193626" y="4021041"/>
          <a:ext cx="3272865" cy="907717"/>
        </p:xfrm>
        <a:graphic>
          <a:graphicData uri="http://schemas.openxmlformats.org/drawingml/2006/table">
            <a:tbl>
              <a:tblPr firstRow="1" bandRow="1">
                <a:tableStyleId>{2D5ABB26-0587-4C30-8999-92F81FD0307C}</a:tableStyleId>
              </a:tblPr>
              <a:tblGrid>
                <a:gridCol w="1580310">
                  <a:extLst>
                    <a:ext uri="{9D8B030D-6E8A-4147-A177-3AD203B41FA5}">
                      <a16:colId xmlns:a16="http://schemas.microsoft.com/office/drawing/2014/main" val="2714193207"/>
                    </a:ext>
                  </a:extLst>
                </a:gridCol>
                <a:gridCol w="1692555">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Smooth 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1100" b="0" i="0" u="none" strike="noStrike" kern="1200" noProof="0" dirty="0">
                          <a:solidFill>
                            <a:srgbClr val="000000"/>
                          </a:solidFill>
                          <a:effectLst/>
                          <a:latin typeface="Colour Sans" panose="02000503030000020004" pitchFamily="2" charset="0"/>
                          <a:ea typeface="+mn-ea"/>
                          <a:cs typeface="+mn-cs"/>
                        </a:rPr>
                        <a:t>12-14 </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lang="en-SG" sz="1100" b="0" i="0" u="none" strike="noStrike" kern="1200" noProof="0" dirty="0">
                        <a:solidFill>
                          <a:srgbClr val="000000"/>
                        </a:solidFill>
                        <a:effectLst/>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2000+</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nvGraphicFramePr>
        <p:xfrm>
          <a:off x="3524166" y="4021041"/>
          <a:ext cx="3614969" cy="900016"/>
        </p:xfrm>
        <a:graphic>
          <a:graphicData uri="http://schemas.openxmlformats.org/drawingml/2006/table">
            <a:tbl>
              <a:tblPr firstRow="1" bandRow="1">
                <a:tableStyleId>{2D5ABB26-0587-4C30-8999-92F81FD0307C}</a:tableStyleId>
              </a:tblPr>
              <a:tblGrid>
                <a:gridCol w="1930400">
                  <a:extLst>
                    <a:ext uri="{9D8B030D-6E8A-4147-A177-3AD203B41FA5}">
                      <a16:colId xmlns:a16="http://schemas.microsoft.com/office/drawing/2014/main" val="3738590716"/>
                    </a:ext>
                  </a:extLst>
                </a:gridCol>
                <a:gridCol w="1684569">
                  <a:extLst>
                    <a:ext uri="{9D8B030D-6E8A-4147-A177-3AD203B41FA5}">
                      <a16:colId xmlns:a16="http://schemas.microsoft.com/office/drawing/2014/main" val="3750538898"/>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Washability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Best in Class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Long lasting</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426397" y="4033690"/>
            <a:ext cx="1557726" cy="900015"/>
          </a:xfrm>
          <a:prstGeom prst="rect">
            <a:avLst/>
          </a:prstGeom>
          <a:noFill/>
        </p:spPr>
        <p:txBody>
          <a:bodyPr wrap="square" lIns="0" tIns="0" rIns="0" bIns="0" rtlCol="0">
            <a:noAutofit/>
          </a:bodyPr>
          <a:lstStyle/>
          <a:p>
            <a:r>
              <a:rPr lang="en-SG" sz="1400" b="0" dirty="0">
                <a:latin typeface="Colour Sans" panose="02000503030000020004" pitchFamily="2" charset="0"/>
              </a:rPr>
              <a:t>Other benefits:</a:t>
            </a:r>
          </a:p>
          <a:p>
            <a:pPr marL="285750" indent="-285750">
              <a:buFont typeface="Wingdings" panose="05000000000000000000" pitchFamily="2" charset="2"/>
              <a:buChar char="q"/>
            </a:pPr>
            <a:r>
              <a:rPr lang="en-SG" sz="1100" dirty="0">
                <a:latin typeface="Colour Sans" panose="02000503030000020004" pitchFamily="2" charset="0"/>
              </a:rPr>
              <a:t>Anti fungal</a:t>
            </a:r>
            <a:endParaRPr lang="en-SG" sz="1400" dirty="0">
              <a:latin typeface="Colour Sans" panose="02000503030000020004" pitchFamily="2" charset="0"/>
            </a:endParaRPr>
          </a:p>
          <a:p>
            <a:pPr marL="285750" indent="-285750">
              <a:buFont typeface="Wingdings" panose="05000000000000000000" pitchFamily="2" charset="2"/>
              <a:buChar char="q"/>
            </a:pPr>
            <a:r>
              <a:rPr lang="en-SG" sz="1100" dirty="0">
                <a:latin typeface="Colour Sans" panose="02000503030000020004" pitchFamily="2" charset="0"/>
              </a:rPr>
              <a:t>Anti-bacterial</a:t>
            </a:r>
          </a:p>
        </p:txBody>
      </p:sp>
      <p:pic>
        <p:nvPicPr>
          <p:cNvPr id="9" name="Picture 8" descr="A blue container with a blue lid&#10;&#10;Description automatically generated">
            <a:extLst>
              <a:ext uri="{FF2B5EF4-FFF2-40B4-BE49-F238E27FC236}">
                <a16:creationId xmlns:a16="http://schemas.microsoft.com/office/drawing/2014/main" id="{109D0FF9-4E10-0905-33CC-6CE2832C5E3C}"/>
              </a:ext>
            </a:extLst>
          </p:cNvPr>
          <p:cNvPicPr>
            <a:picLocks noChangeAspect="1"/>
          </p:cNvPicPr>
          <p:nvPr/>
        </p:nvPicPr>
        <p:blipFill>
          <a:blip r:embed="rId2"/>
          <a:stretch>
            <a:fillRect/>
          </a:stretch>
        </p:blipFill>
        <p:spPr>
          <a:xfrm>
            <a:off x="4897952" y="654113"/>
            <a:ext cx="1306934" cy="1371600"/>
          </a:xfrm>
          <a:prstGeom prst="rect">
            <a:avLst/>
          </a:prstGeom>
        </p:spPr>
      </p:pic>
      <p:pic>
        <p:nvPicPr>
          <p:cNvPr id="11" name="Picture 10" descr="A blue container with a purple label&#10;&#10;Description automatically generated">
            <a:extLst>
              <a:ext uri="{FF2B5EF4-FFF2-40B4-BE49-F238E27FC236}">
                <a16:creationId xmlns:a16="http://schemas.microsoft.com/office/drawing/2014/main" id="{6FB7A89B-DA48-C54D-C10B-09BB54B5AFED}"/>
              </a:ext>
            </a:extLst>
          </p:cNvPr>
          <p:cNvPicPr>
            <a:picLocks noChangeAspect="1"/>
          </p:cNvPicPr>
          <p:nvPr/>
        </p:nvPicPr>
        <p:blipFill>
          <a:blip r:embed="rId3"/>
          <a:stretch>
            <a:fillRect/>
          </a:stretch>
        </p:blipFill>
        <p:spPr>
          <a:xfrm>
            <a:off x="6959723" y="654113"/>
            <a:ext cx="1306934" cy="1371600"/>
          </a:xfrm>
          <a:prstGeom prst="rect">
            <a:avLst/>
          </a:prstGeom>
        </p:spPr>
      </p:pic>
      <p:pic>
        <p:nvPicPr>
          <p:cNvPr id="13" name="Picture 12" descr="A blue and red container with a blue lid&#10;&#10;Description automatically generated">
            <a:extLst>
              <a:ext uri="{FF2B5EF4-FFF2-40B4-BE49-F238E27FC236}">
                <a16:creationId xmlns:a16="http://schemas.microsoft.com/office/drawing/2014/main" id="{767B3C30-67E0-2872-3970-706648C3DB98}"/>
              </a:ext>
            </a:extLst>
          </p:cNvPr>
          <p:cNvPicPr>
            <a:picLocks noChangeAspect="1"/>
          </p:cNvPicPr>
          <p:nvPr/>
        </p:nvPicPr>
        <p:blipFill>
          <a:blip r:embed="rId4"/>
          <a:stretch>
            <a:fillRect/>
          </a:stretch>
        </p:blipFill>
        <p:spPr>
          <a:xfrm>
            <a:off x="5949794" y="655988"/>
            <a:ext cx="1312065" cy="1371600"/>
          </a:xfrm>
          <a:prstGeom prst="rect">
            <a:avLst/>
          </a:prstGeom>
        </p:spPr>
      </p:pic>
      <p:pic>
        <p:nvPicPr>
          <p:cNvPr id="14" name="Picture 13">
            <a:extLst>
              <a:ext uri="{FF2B5EF4-FFF2-40B4-BE49-F238E27FC236}">
                <a16:creationId xmlns:a16="http://schemas.microsoft.com/office/drawing/2014/main" id="{F156A8D2-4A60-3C66-2ABE-8C0E7F09B95F}"/>
              </a:ext>
            </a:extLst>
          </p:cNvPr>
          <p:cNvPicPr>
            <a:picLocks noChangeAspect="1"/>
          </p:cNvPicPr>
          <p:nvPr/>
        </p:nvPicPr>
        <p:blipFill>
          <a:blip r:embed="rId5" cstate="hqprint">
            <a:extLst>
              <a:ext uri="{BEBA8EAE-BF5A-486C-A8C5-ECC9F3942E4B}">
                <a14:imgProps xmlns:a14="http://schemas.microsoft.com/office/drawing/2010/main">
                  <a14:imgLayer r:embed="rId6">
                    <a14:imgEffect>
                      <a14:backgroundRemoval t="7477" b="90187" l="9063" r="89577">
                        <a14:foregroundMark x1="11480" y1="18069" x2="11480" y2="53583"/>
                        <a14:foregroundMark x1="11480" y1="65576" x2="22356" y2="84268"/>
                        <a14:foregroundMark x1="22356" y1="84268" x2="22961" y2="84579"/>
                        <a14:foregroundMark x1="10574" y1="54673" x2="12387" y2="73520"/>
                        <a14:foregroundMark x1="20695" y1="83022" x2="41843" y2="87850"/>
                        <a14:foregroundMark x1="58912" y1="90187" x2="84139" y2="89252"/>
                        <a14:foregroundMark x1="10574" y1="10903" x2="10121" y2="21807"/>
                        <a14:foregroundMark x1="11480" y1="10436" x2="41390" y2="9502"/>
                        <a14:foregroundMark x1="45468" y1="8567" x2="69033" y2="7632"/>
                        <a14:foregroundMark x1="74924" y1="9034" x2="87915" y2="24922"/>
                        <a14:foregroundMark x1="87915" y1="24922" x2="87915" y2="25234"/>
                        <a14:foregroundMark x1="87915" y1="27103" x2="89728" y2="50312"/>
                        <a14:foregroundMark x1="89728" y1="51246" x2="86556" y2="74143"/>
                        <a14:foregroundMark x1="85498" y1="36604" x2="86103" y2="52648"/>
                        <a14:foregroundMark x1="74018" y1="38474" x2="64804" y2="50312"/>
                        <a14:foregroundMark x1="35801" y1="28037" x2="34441" y2="43614"/>
                        <a14:foregroundMark x1="34441" y1="33178" x2="35347" y2="51713"/>
                        <a14:foregroundMark x1="25227" y1="64642" x2="67221" y2="66978"/>
                        <a14:foregroundMark x1="72205" y1="30374" x2="69335" y2="54361"/>
                        <a14:foregroundMark x1="69335" y1="54361" x2="68127" y2="55140"/>
                        <a14:foregroundMark x1="57553" y1="32710" x2="63444" y2="49844"/>
                        <a14:foregroundMark x1="51057" y1="32710" x2="46375" y2="51713"/>
                        <a14:foregroundMark x1="48792" y1="33645" x2="47281" y2="49377"/>
                        <a14:foregroundMark x1="34894" y1="24143" x2="43656" y2="38941"/>
                        <a14:foregroundMark x1="43202" y1="24611" x2="44109" y2="38474"/>
                        <a14:foregroundMark x1="26133" y1="29439" x2="39577" y2="34112"/>
                        <a14:foregroundMark x1="31722" y1="26636" x2="37160" y2="38474"/>
                        <a14:foregroundMark x1="24773" y1="59813" x2="29456" y2="74143"/>
                        <a14:foregroundMark x1="34441" y1="59346" x2="24320" y2="73053"/>
                        <a14:foregroundMark x1="27039" y1="60748" x2="40030" y2="66044"/>
                        <a14:foregroundMark x1="22961" y1="68847" x2="45468" y2="63707"/>
                        <a14:foregroundMark x1="45468" y1="63707" x2="67069" y2="65732"/>
                        <a14:foregroundMark x1="67069" y1="65732" x2="74018" y2="72118"/>
                        <a14:foregroundMark x1="87915" y1="66044" x2="88822" y2="85514"/>
                        <a14:foregroundMark x1="86103" y1="58879" x2="85045" y2="75545"/>
                        <a14:foregroundMark x1="41390" y1="88785" x2="54230" y2="85514"/>
                        <a14:foregroundMark x1="12840" y1="47040" x2="13746" y2="57944"/>
                        <a14:foregroundMark x1="44562" y1="38941" x2="44562" y2="49844"/>
                        <a14:foregroundMark x1="58459" y1="42212" x2="70846" y2="50312"/>
                        <a14:foregroundMark x1="73565" y1="43614" x2="57553" y2="43614"/>
                        <a14:foregroundMark x1="73565" y1="41277" x2="73565" y2="47508"/>
                        <a14:foregroundMark x1="54683" y1="33645" x2="51057" y2="38941"/>
                        <a14:foregroundMark x1="45468" y1="28505" x2="45015" y2="33645"/>
                        <a14:foregroundMark x1="31269" y1="60748" x2="30816" y2="71651"/>
                        <a14:foregroundMark x1="38218" y1="64174" x2="59063" y2="66978"/>
                        <a14:foregroundMark x1="59063" y1="66978" x2="73565" y2="63551"/>
                        <a14:foregroundMark x1="65710" y1="65109" x2="58912" y2="71651"/>
                        <a14:foregroundMark x1="58006" y1="66044" x2="52417" y2="71184"/>
                        <a14:foregroundMark x1="55589" y1="65109" x2="48792" y2="63084"/>
                        <a14:foregroundMark x1="61178" y1="63084" x2="68580" y2="69315"/>
                        <a14:foregroundMark x1="63444" y1="69782" x2="69486" y2="71184"/>
                        <a14:foregroundMark x1="51511" y1="63551" x2="58912" y2="62617"/>
                        <a14:foregroundMark x1="39577" y1="64642" x2="35347" y2="67913"/>
                        <a14:foregroundMark x1="45015" y1="68847" x2="36254" y2="68847"/>
                        <a14:foregroundMark x1="41843" y1="65109" x2="35801" y2="62617"/>
                        <a14:foregroundMark x1="43202" y1="67913" x2="38671" y2="72586"/>
                        <a14:foregroundMark x1="34894" y1="58411" x2="22054" y2="64174"/>
                        <a14:foregroundMark x1="10574" y1="7632" x2="9063" y2="19003"/>
                        <a14:foregroundMark x1="11027" y1="29439" x2="11027" y2="40343"/>
                        <a14:foregroundMark x1="10121" y1="52648" x2="10121" y2="61682"/>
                        <a14:foregroundMark x1="60272" y1="48910" x2="64350" y2="50312"/>
                        <a14:foregroundMark x1="30363" y1="29907" x2="17825" y2="26636"/>
                      </a14:backgroundRemoval>
                    </a14:imgEffect>
                  </a14:imgLayer>
                </a14:imgProps>
              </a:ext>
              <a:ext uri="{28A0092B-C50C-407E-A947-70E740481C1C}">
                <a14:useLocalDpi xmlns:a14="http://schemas.microsoft.com/office/drawing/2010/main"/>
              </a:ext>
            </a:extLst>
          </a:blip>
          <a:stretch>
            <a:fillRect/>
          </a:stretch>
        </p:blipFill>
        <p:spPr>
          <a:xfrm>
            <a:off x="4537989" y="2698785"/>
            <a:ext cx="1091935" cy="1058941"/>
          </a:xfrm>
          <a:prstGeom prst="rect">
            <a:avLst/>
          </a:prstGeom>
        </p:spPr>
      </p:pic>
      <p:pic>
        <p:nvPicPr>
          <p:cNvPr id="16" name="Picture 15">
            <a:extLst>
              <a:ext uri="{FF2B5EF4-FFF2-40B4-BE49-F238E27FC236}">
                <a16:creationId xmlns:a16="http://schemas.microsoft.com/office/drawing/2014/main" id="{85D8239D-823A-1D98-920D-E185E65C38B2}"/>
              </a:ext>
            </a:extLst>
          </p:cNvPr>
          <p:cNvPicPr>
            <a:picLocks noChangeAspect="1"/>
          </p:cNvPicPr>
          <p:nvPr/>
        </p:nvPicPr>
        <p:blipFill>
          <a:blip r:embed="rId7">
            <a:clrChange>
              <a:clrFrom>
                <a:srgbClr val="FFF1E2"/>
              </a:clrFrom>
              <a:clrTo>
                <a:srgbClr val="FFF1E2">
                  <a:alpha val="0"/>
                </a:srgbClr>
              </a:clrTo>
            </a:clrChange>
          </a:blip>
          <a:stretch>
            <a:fillRect/>
          </a:stretch>
        </p:blipFill>
        <p:spPr>
          <a:xfrm>
            <a:off x="6498260" y="2761154"/>
            <a:ext cx="894387" cy="894387"/>
          </a:xfrm>
          <a:prstGeom prst="rect">
            <a:avLst/>
          </a:prstGeom>
        </p:spPr>
      </p:pic>
      <p:pic>
        <p:nvPicPr>
          <p:cNvPr id="24" name="Picture 23">
            <a:extLst>
              <a:ext uri="{FF2B5EF4-FFF2-40B4-BE49-F238E27FC236}">
                <a16:creationId xmlns:a16="http://schemas.microsoft.com/office/drawing/2014/main" id="{C483B17F-AB3E-336A-F11F-49EA84497829}"/>
              </a:ext>
            </a:extLst>
          </p:cNvPr>
          <p:cNvPicPr>
            <a:picLocks noChangeAspect="1"/>
          </p:cNvPicPr>
          <p:nvPr/>
        </p:nvPicPr>
        <p:blipFill>
          <a:blip r:embed="rId8">
            <a:clrChange>
              <a:clrFrom>
                <a:srgbClr val="FFF1E2"/>
              </a:clrFrom>
              <a:clrTo>
                <a:srgbClr val="FFF1E2">
                  <a:alpha val="0"/>
                </a:srgbClr>
              </a:clrTo>
            </a:clrChange>
          </a:blip>
          <a:stretch>
            <a:fillRect/>
          </a:stretch>
        </p:blipFill>
        <p:spPr>
          <a:xfrm>
            <a:off x="7316824" y="2761154"/>
            <a:ext cx="917701" cy="892209"/>
          </a:xfrm>
          <a:prstGeom prst="rect">
            <a:avLst/>
          </a:prstGeom>
        </p:spPr>
      </p:pic>
      <p:pic>
        <p:nvPicPr>
          <p:cNvPr id="26" name="Picture 25">
            <a:extLst>
              <a:ext uri="{FF2B5EF4-FFF2-40B4-BE49-F238E27FC236}">
                <a16:creationId xmlns:a16="http://schemas.microsoft.com/office/drawing/2014/main" id="{A9CD765A-C9BE-8373-672B-E5A6FDAFF374}"/>
              </a:ext>
            </a:extLst>
          </p:cNvPr>
          <p:cNvPicPr>
            <a:picLocks noChangeAspect="1"/>
          </p:cNvPicPr>
          <p:nvPr/>
        </p:nvPicPr>
        <p:blipFill>
          <a:blip r:embed="rId9">
            <a:clrChange>
              <a:clrFrom>
                <a:srgbClr val="FFF1E2"/>
              </a:clrFrom>
              <a:clrTo>
                <a:srgbClr val="FFF1E2">
                  <a:alpha val="0"/>
                </a:srgbClr>
              </a:clrTo>
            </a:clrChange>
          </a:blip>
          <a:stretch>
            <a:fillRect/>
          </a:stretch>
        </p:blipFill>
        <p:spPr>
          <a:xfrm>
            <a:off x="8169605" y="2772800"/>
            <a:ext cx="897336" cy="880563"/>
          </a:xfrm>
          <a:prstGeom prst="rect">
            <a:avLst/>
          </a:prstGeom>
        </p:spPr>
      </p:pic>
      <p:pic>
        <p:nvPicPr>
          <p:cNvPr id="30" name="Picture 29">
            <a:extLst>
              <a:ext uri="{FF2B5EF4-FFF2-40B4-BE49-F238E27FC236}">
                <a16:creationId xmlns:a16="http://schemas.microsoft.com/office/drawing/2014/main" id="{FE39C97E-9799-A746-0511-74885253187E}"/>
              </a:ext>
            </a:extLst>
          </p:cNvPr>
          <p:cNvPicPr>
            <a:picLocks noChangeAspect="1"/>
          </p:cNvPicPr>
          <p:nvPr/>
        </p:nvPicPr>
        <p:blipFill>
          <a:blip r:embed="rId10">
            <a:clrChange>
              <a:clrFrom>
                <a:srgbClr val="FFF1E2"/>
              </a:clrFrom>
              <a:clrTo>
                <a:srgbClr val="FFF1E2">
                  <a:alpha val="0"/>
                </a:srgbClr>
              </a:clrTo>
            </a:clrChange>
          </a:blip>
          <a:stretch>
            <a:fillRect/>
          </a:stretch>
        </p:blipFill>
        <p:spPr>
          <a:xfrm>
            <a:off x="5590474" y="2757049"/>
            <a:ext cx="917701" cy="891971"/>
          </a:xfrm>
          <a:prstGeom prst="rect">
            <a:avLst/>
          </a:prstGeom>
        </p:spPr>
      </p:pic>
      <p:sp>
        <p:nvSpPr>
          <p:cNvPr id="31" name="TextBox 30">
            <a:extLst>
              <a:ext uri="{FF2B5EF4-FFF2-40B4-BE49-F238E27FC236}">
                <a16:creationId xmlns:a16="http://schemas.microsoft.com/office/drawing/2014/main" id="{A5FD8D7D-0D55-F7CF-4B29-7080796255BB}"/>
              </a:ext>
            </a:extLst>
          </p:cNvPr>
          <p:cNvSpPr txBox="1"/>
          <p:nvPr/>
        </p:nvSpPr>
        <p:spPr>
          <a:xfrm>
            <a:off x="5713461" y="3574366"/>
            <a:ext cx="677768" cy="244906"/>
          </a:xfrm>
          <a:prstGeom prst="rect">
            <a:avLst/>
          </a:prstGeom>
          <a:noFill/>
        </p:spPr>
        <p:txBody>
          <a:bodyPr wrap="square" lIns="0" tIns="0" rIns="0" bIns="0" rtlCol="0" anchor="ctr">
            <a:noAutofit/>
          </a:bodyPr>
          <a:lstStyle/>
          <a:p>
            <a:pPr algn="ctr"/>
            <a:r>
              <a:rPr lang="en-US" sz="700" b="1" dirty="0">
                <a:latin typeface="Calibri" panose="020F0502020204030204" pitchFamily="34" charset="0"/>
                <a:cs typeface="Calibri" panose="020F0502020204030204" pitchFamily="34" charset="0"/>
              </a:rPr>
              <a:t>Core &amp; Shell technology</a:t>
            </a:r>
          </a:p>
        </p:txBody>
      </p:sp>
      <p:sp>
        <p:nvSpPr>
          <p:cNvPr id="32" name="TextBox 31">
            <a:extLst>
              <a:ext uri="{FF2B5EF4-FFF2-40B4-BE49-F238E27FC236}">
                <a16:creationId xmlns:a16="http://schemas.microsoft.com/office/drawing/2014/main" id="{37D923EB-59C4-7C01-A317-BE1DF053E4D4}"/>
              </a:ext>
            </a:extLst>
          </p:cNvPr>
          <p:cNvSpPr txBox="1"/>
          <p:nvPr/>
        </p:nvSpPr>
        <p:spPr>
          <a:xfrm>
            <a:off x="6575854" y="3565211"/>
            <a:ext cx="677768" cy="244906"/>
          </a:xfrm>
          <a:prstGeom prst="rect">
            <a:avLst/>
          </a:prstGeom>
          <a:noFill/>
        </p:spPr>
        <p:txBody>
          <a:bodyPr wrap="square" lIns="0" tIns="0" rIns="0" bIns="0" rtlCol="0" anchor="ctr">
            <a:noAutofit/>
          </a:bodyPr>
          <a:lstStyle/>
          <a:p>
            <a:pPr algn="ctr"/>
            <a:r>
              <a:rPr lang="en-US" sz="700" b="1" dirty="0">
                <a:latin typeface="Calibri" panose="020F0502020204030204" pitchFamily="34" charset="0"/>
                <a:cs typeface="Calibri" panose="020F0502020204030204" pitchFamily="34" charset="0"/>
              </a:rPr>
              <a:t>Best in class smoothness</a:t>
            </a:r>
          </a:p>
        </p:txBody>
      </p:sp>
      <p:sp>
        <p:nvSpPr>
          <p:cNvPr id="33" name="TextBox 32">
            <a:extLst>
              <a:ext uri="{FF2B5EF4-FFF2-40B4-BE49-F238E27FC236}">
                <a16:creationId xmlns:a16="http://schemas.microsoft.com/office/drawing/2014/main" id="{D8BB64B1-0967-4AAF-1BDC-CE5D5CF538C1}"/>
              </a:ext>
            </a:extLst>
          </p:cNvPr>
          <p:cNvSpPr txBox="1"/>
          <p:nvPr/>
        </p:nvSpPr>
        <p:spPr>
          <a:xfrm>
            <a:off x="7426397" y="3565211"/>
            <a:ext cx="677768" cy="244906"/>
          </a:xfrm>
          <a:prstGeom prst="rect">
            <a:avLst/>
          </a:prstGeom>
          <a:noFill/>
        </p:spPr>
        <p:txBody>
          <a:bodyPr wrap="square" lIns="0" tIns="0" rIns="0" bIns="0" rtlCol="0" anchor="ctr">
            <a:noAutofit/>
          </a:bodyPr>
          <a:lstStyle/>
          <a:p>
            <a:pPr algn="ctr"/>
            <a:r>
              <a:rPr lang="en-US" sz="700" b="1" dirty="0">
                <a:latin typeface="Calibri" panose="020F0502020204030204" pitchFamily="34" charset="0"/>
                <a:cs typeface="Calibri" panose="020F0502020204030204" pitchFamily="34" charset="0"/>
              </a:rPr>
              <a:t>Scrub Resistance</a:t>
            </a:r>
          </a:p>
        </p:txBody>
      </p:sp>
      <p:sp>
        <p:nvSpPr>
          <p:cNvPr id="34" name="TextBox 33">
            <a:extLst>
              <a:ext uri="{FF2B5EF4-FFF2-40B4-BE49-F238E27FC236}">
                <a16:creationId xmlns:a16="http://schemas.microsoft.com/office/drawing/2014/main" id="{0C4ECCD6-B965-89E8-DCFF-FA3473E194DF}"/>
              </a:ext>
            </a:extLst>
          </p:cNvPr>
          <p:cNvSpPr txBox="1"/>
          <p:nvPr/>
        </p:nvSpPr>
        <p:spPr>
          <a:xfrm>
            <a:off x="8266657" y="3574366"/>
            <a:ext cx="677768" cy="244906"/>
          </a:xfrm>
          <a:prstGeom prst="rect">
            <a:avLst/>
          </a:prstGeom>
          <a:noFill/>
        </p:spPr>
        <p:txBody>
          <a:bodyPr wrap="square" lIns="0" tIns="0" rIns="0" bIns="0" rtlCol="0" anchor="ctr">
            <a:noAutofit/>
          </a:bodyPr>
          <a:lstStyle/>
          <a:p>
            <a:pPr algn="ctr"/>
            <a:r>
              <a:rPr lang="en-US" sz="700" b="1" dirty="0">
                <a:latin typeface="Calibri" panose="020F0502020204030204" pitchFamily="34" charset="0"/>
                <a:cs typeface="Calibri" panose="020F0502020204030204" pitchFamily="34" charset="0"/>
              </a:rPr>
              <a:t>Anti-bacterial &amp; anti-fungal</a:t>
            </a:r>
          </a:p>
        </p:txBody>
      </p:sp>
    </p:spTree>
    <p:extLst>
      <p:ext uri="{BB962C8B-B14F-4D97-AF65-F5344CB8AC3E}">
        <p14:creationId xmlns:p14="http://schemas.microsoft.com/office/powerpoint/2010/main" val="166044516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8" name="Picture 10">
            <a:extLst>
              <a:ext uri="{FF2B5EF4-FFF2-40B4-BE49-F238E27FC236}">
                <a16:creationId xmlns:a16="http://schemas.microsoft.com/office/drawing/2014/main" id="{4BF6E7EA-19B9-8C71-9E0F-FEF3E4B958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17277" y="2661785"/>
            <a:ext cx="1922704"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56ED887-E757-4575-0DA2-3EA5089C7AFA}"/>
              </a:ext>
            </a:extLst>
          </p:cNvPr>
          <p:cNvPicPr>
            <a:picLocks noChangeAspect="1"/>
          </p:cNvPicPr>
          <p:nvPr/>
        </p:nvPicPr>
        <p:blipFill>
          <a:blip r:embed="rId3"/>
          <a:stretch>
            <a:fillRect/>
          </a:stretch>
        </p:blipFill>
        <p:spPr>
          <a:xfrm>
            <a:off x="3175475" y="2080692"/>
            <a:ext cx="3598145" cy="2021110"/>
          </a:xfrm>
          <a:prstGeom prst="rect">
            <a:avLst/>
          </a:prstGeom>
        </p:spPr>
      </p:pic>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SuperClean</a:t>
            </a:r>
            <a:r>
              <a:rPr lang="en-SG" dirty="0">
                <a:latin typeface="Colour Sans" panose="02000503030000020004" pitchFamily="2" charset="0"/>
              </a:rPr>
              <a:t> 3in1 </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81793" y="581122"/>
          <a:ext cx="4165617" cy="2822574"/>
        </p:xfrm>
        <a:graphic>
          <a:graphicData uri="http://schemas.openxmlformats.org/drawingml/2006/table">
            <a:tbl>
              <a:tblPr firstRow="1" bandRow="1">
                <a:tableStyleId>{5940675A-B579-460E-94D1-54222C63F5DA}</a:tableStyleId>
              </a:tblPr>
              <a:tblGrid>
                <a:gridCol w="4165617">
                  <a:extLst>
                    <a:ext uri="{9D8B030D-6E8A-4147-A177-3AD203B41FA5}">
                      <a16:colId xmlns:a16="http://schemas.microsoft.com/office/drawing/2014/main" val="965239065"/>
                    </a:ext>
                  </a:extLst>
                </a:gridCol>
              </a:tblGrid>
              <a:tr h="318935">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When painting a room, I want my walls to look good and stand the test of time however I know that daily life will eventually take its toll on them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318935">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a:t>
                      </a:r>
                      <a:r>
                        <a:rPr lang="en-SG" sz="1100" b="0" dirty="0" err="1">
                          <a:latin typeface="Open Sans" panose="020B0606030504020204" pitchFamily="34" charset="0"/>
                          <a:ea typeface="Open Sans" panose="020B0606030504020204" pitchFamily="34" charset="0"/>
                          <a:cs typeface="Open Sans" panose="020B0606030504020204" pitchFamily="34" charset="0"/>
                        </a:rPr>
                        <a:t>SuperClean</a:t>
                      </a:r>
                      <a:r>
                        <a:rPr lang="en-SG" sz="1100" b="0" dirty="0">
                          <a:latin typeface="Open Sans" panose="020B0606030504020204" pitchFamily="34" charset="0"/>
                          <a:ea typeface="Open Sans" panose="020B0606030504020204" pitchFamily="34" charset="0"/>
                          <a:cs typeface="Open Sans" panose="020B0606030504020204" pitchFamily="34" charset="0"/>
                        </a:rPr>
                        <a:t> 3in1 with its unique </a:t>
                      </a:r>
                      <a:r>
                        <a:rPr lang="en-SG" sz="1100" b="0" dirty="0" err="1">
                          <a:latin typeface="Open Sans" panose="020B0606030504020204" pitchFamily="34" charset="0"/>
                          <a:ea typeface="Open Sans" panose="020B0606030504020204" pitchFamily="34" charset="0"/>
                          <a:cs typeface="Open Sans" panose="020B0606030504020204" pitchFamily="34" charset="0"/>
                        </a:rPr>
                        <a:t>Kidproof</a:t>
                      </a:r>
                      <a:r>
                        <a:rPr lang="en-SG" sz="1100" b="0" dirty="0">
                          <a:latin typeface="Open Sans" panose="020B0606030504020204" pitchFamily="34" charset="0"/>
                          <a:ea typeface="Open Sans" panose="020B0606030504020204" pitchFamily="34" charset="0"/>
                          <a:cs typeface="Open Sans" panose="020B0606030504020204" pitchFamily="34" charset="0"/>
                        </a:rPr>
                        <a:t>+ technology, that delays stains from penetrating and can be easily wiped away, leaving walls looking fresh and clean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318935">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Good looking walls with added germ protection that keep your walls looking sparkling clean and fresh, for a long time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8" name="Rectangle: Diagonal Corners Rounded 7" descr="Yellow paint applied with a paint roller on a grey surface">
            <a:extLst>
              <a:ext uri="{FF2B5EF4-FFF2-40B4-BE49-F238E27FC236}">
                <a16:creationId xmlns:a16="http://schemas.microsoft.com/office/drawing/2014/main" id="{463A00BC-F647-8EFD-DBDD-262CF5B11BD7}"/>
              </a:ext>
            </a:extLst>
          </p:cNvPr>
          <p:cNvSpPr/>
          <p:nvPr/>
        </p:nvSpPr>
        <p:spPr>
          <a:xfrm>
            <a:off x="4695085" y="710059"/>
            <a:ext cx="2381989" cy="1472767"/>
          </a:xfrm>
          <a:prstGeom prst="round2DiagRect">
            <a:avLst>
              <a:gd name="adj1" fmla="val 0"/>
              <a:gd name="adj2" fmla="val 14184"/>
            </a:avLst>
          </a:prstGeom>
          <a:blipFill dpi="0" rotWithShape="1">
            <a:blip r:embed="rId4">
              <a:extLst>
                <a:ext uri="{28A0092B-C50C-407E-A947-70E740481C1C}">
                  <a14:useLocalDpi xmlns:a14="http://schemas.microsoft.com/office/drawing/2010/main" val="0"/>
                </a:ext>
              </a:extLst>
            </a:blip>
            <a:srcRect/>
            <a:stretch>
              <a:fillRect/>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err="1"/>
          </a:p>
        </p:txBody>
      </p:sp>
      <p:sp>
        <p:nvSpPr>
          <p:cNvPr id="17" name="TextBox 16">
            <a:extLst>
              <a:ext uri="{FF2B5EF4-FFF2-40B4-BE49-F238E27FC236}">
                <a16:creationId xmlns:a16="http://schemas.microsoft.com/office/drawing/2014/main" id="{2C1BCB6B-5C11-4256-50CE-FFE4CEE4EB7C}"/>
              </a:ext>
            </a:extLst>
          </p:cNvPr>
          <p:cNvSpPr txBox="1"/>
          <p:nvPr/>
        </p:nvSpPr>
        <p:spPr>
          <a:xfrm>
            <a:off x="135951" y="37577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24750" y="1916074"/>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 10L &amp; 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nvGraphicFramePr>
        <p:xfrm>
          <a:off x="193626" y="4021041"/>
          <a:ext cx="3272865" cy="907717"/>
        </p:xfrm>
        <a:graphic>
          <a:graphicData uri="http://schemas.openxmlformats.org/drawingml/2006/table">
            <a:tbl>
              <a:tblPr firstRow="1" bandRow="1">
                <a:tableStyleId>{2D5ABB26-0587-4C30-8999-92F81FD0307C}</a:tableStyleId>
              </a:tblPr>
              <a:tblGrid>
                <a:gridCol w="1580310">
                  <a:extLst>
                    <a:ext uri="{9D8B030D-6E8A-4147-A177-3AD203B41FA5}">
                      <a16:colId xmlns:a16="http://schemas.microsoft.com/office/drawing/2014/main" val="2714193207"/>
                    </a:ext>
                  </a:extLst>
                </a:gridCol>
                <a:gridCol w="1692555">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Smooth 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1100" b="0" i="0" u="none" strike="noStrike" kern="1200" noProof="0" dirty="0">
                          <a:solidFill>
                            <a:srgbClr val="000000"/>
                          </a:solidFill>
                          <a:effectLst/>
                          <a:latin typeface="Colour Sans" panose="02000503030000020004" pitchFamily="2" charset="0"/>
                          <a:ea typeface="+mn-ea"/>
                          <a:cs typeface="+mn-cs"/>
                        </a:rPr>
                        <a:t>12-14 </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lang="en-SG" sz="1100" b="0" i="0" u="none" strike="noStrike" kern="1200" noProof="0" dirty="0">
                        <a:solidFill>
                          <a:srgbClr val="000000"/>
                        </a:solidFill>
                        <a:effectLst/>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2077</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nvGraphicFramePr>
        <p:xfrm>
          <a:off x="3524166" y="4021041"/>
          <a:ext cx="3614969" cy="900016"/>
        </p:xfrm>
        <a:graphic>
          <a:graphicData uri="http://schemas.openxmlformats.org/drawingml/2006/table">
            <a:tbl>
              <a:tblPr firstRow="1" bandRow="1">
                <a:tableStyleId>{2D5ABB26-0587-4C30-8999-92F81FD0307C}</a:tableStyleId>
              </a:tblPr>
              <a:tblGrid>
                <a:gridCol w="1930400">
                  <a:extLst>
                    <a:ext uri="{9D8B030D-6E8A-4147-A177-3AD203B41FA5}">
                      <a16:colId xmlns:a16="http://schemas.microsoft.com/office/drawing/2014/main" val="3738590716"/>
                    </a:ext>
                  </a:extLst>
                </a:gridCol>
                <a:gridCol w="1684569">
                  <a:extLst>
                    <a:ext uri="{9D8B030D-6E8A-4147-A177-3AD203B41FA5}">
                      <a16:colId xmlns:a16="http://schemas.microsoft.com/office/drawing/2014/main" val="3750538898"/>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Washability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Best in Class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Long lasting</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392647" y="4021040"/>
            <a:ext cx="1557726" cy="900015"/>
          </a:xfrm>
          <a:prstGeom prst="rect">
            <a:avLst/>
          </a:prstGeom>
          <a:noFill/>
        </p:spPr>
        <p:txBody>
          <a:bodyPr wrap="square" lIns="0" tIns="0" rIns="0" bIns="0" rtlCol="0">
            <a:noAutofit/>
          </a:bodyPr>
          <a:lstStyle/>
          <a:p>
            <a:r>
              <a:rPr lang="en-SG" sz="1400" b="0" dirty="0">
                <a:latin typeface="Colour Sans" panose="02000503030000020004" pitchFamily="2" charset="0"/>
              </a:rPr>
              <a:t>Other benefits:</a:t>
            </a:r>
          </a:p>
          <a:p>
            <a:pPr marL="285750" indent="-285750">
              <a:buFont typeface="Wingdings" panose="05000000000000000000" pitchFamily="2" charset="2"/>
              <a:buChar char="q"/>
            </a:pPr>
            <a:r>
              <a:rPr lang="en-SG" sz="1100" dirty="0">
                <a:latin typeface="Colour Sans" panose="02000503030000020004" pitchFamily="2" charset="0"/>
              </a:rPr>
              <a:t>Anti fungus</a:t>
            </a:r>
          </a:p>
          <a:p>
            <a:pPr marL="285750" indent="-285750">
              <a:buFont typeface="Wingdings" panose="05000000000000000000" pitchFamily="2" charset="2"/>
              <a:buChar char="q"/>
            </a:pPr>
            <a:r>
              <a:rPr lang="en-SG" sz="1100" dirty="0">
                <a:latin typeface="Colour Sans" panose="02000503030000020004" pitchFamily="2" charset="0"/>
              </a:rPr>
              <a:t>Anti Mould</a:t>
            </a:r>
          </a:p>
          <a:p>
            <a:pPr marL="285750" indent="-285750">
              <a:buFont typeface="Wingdings" panose="05000000000000000000" pitchFamily="2" charset="2"/>
              <a:buChar char="q"/>
            </a:pPr>
            <a:r>
              <a:rPr lang="en-SG" sz="1100" dirty="0">
                <a:latin typeface="Colour Sans" panose="02000503030000020004" pitchFamily="2" charset="0"/>
              </a:rPr>
              <a:t>Low Odour / VOC</a:t>
            </a:r>
          </a:p>
          <a:p>
            <a:endParaRPr lang="en-SG" sz="1400" b="0" dirty="0">
              <a:latin typeface="Colour Sans" panose="02000503030000020004" pitchFamily="2" charset="0"/>
            </a:endParaRPr>
          </a:p>
        </p:txBody>
      </p:sp>
      <p:pic>
        <p:nvPicPr>
          <p:cNvPr id="12" name="Picture 11">
            <a:extLst>
              <a:ext uri="{FF2B5EF4-FFF2-40B4-BE49-F238E27FC236}">
                <a16:creationId xmlns:a16="http://schemas.microsoft.com/office/drawing/2014/main" id="{CA252A3D-EED0-3FCD-AD94-C4F30AAEF69E}"/>
              </a:ext>
            </a:extLst>
          </p:cNvPr>
          <p:cNvPicPr>
            <a:picLocks noChangeAspect="1"/>
          </p:cNvPicPr>
          <p:nvPr/>
        </p:nvPicPr>
        <p:blipFill>
          <a:blip r:embed="rId5"/>
          <a:stretch>
            <a:fillRect/>
          </a:stretch>
        </p:blipFill>
        <p:spPr>
          <a:xfrm>
            <a:off x="7679402" y="2654084"/>
            <a:ext cx="1922704" cy="1080000"/>
          </a:xfrm>
          <a:prstGeom prst="rect">
            <a:avLst/>
          </a:prstGeom>
        </p:spPr>
      </p:pic>
      <p:pic>
        <p:nvPicPr>
          <p:cNvPr id="14" name="Picture 13" descr="Logo&#10;&#10;Description automatically generated">
            <a:extLst>
              <a:ext uri="{FF2B5EF4-FFF2-40B4-BE49-F238E27FC236}">
                <a16:creationId xmlns:a16="http://schemas.microsoft.com/office/drawing/2014/main" id="{2089DE84-6A7F-15EF-0AD2-9FD496AB8BBA}"/>
              </a:ext>
            </a:extLst>
          </p:cNvPr>
          <p:cNvPicPr>
            <a:picLocks noChangeAspect="1"/>
          </p:cNvPicPr>
          <p:nvPr/>
        </p:nvPicPr>
        <p:blipFill>
          <a:blip r:embed="rId6"/>
          <a:stretch>
            <a:fillRect/>
          </a:stretch>
        </p:blipFill>
        <p:spPr>
          <a:xfrm>
            <a:off x="5022171" y="2554626"/>
            <a:ext cx="2111371" cy="1185976"/>
          </a:xfrm>
          <a:prstGeom prst="rect">
            <a:avLst/>
          </a:prstGeom>
        </p:spPr>
      </p:pic>
      <p:pic>
        <p:nvPicPr>
          <p:cNvPr id="16" name="Picture 15">
            <a:extLst>
              <a:ext uri="{FF2B5EF4-FFF2-40B4-BE49-F238E27FC236}">
                <a16:creationId xmlns:a16="http://schemas.microsoft.com/office/drawing/2014/main" id="{88C0920A-1A48-1784-95D5-FB0A57C29F42}"/>
              </a:ext>
            </a:extLst>
          </p:cNvPr>
          <p:cNvPicPr>
            <a:picLocks noChangeAspect="1"/>
          </p:cNvPicPr>
          <p:nvPr/>
        </p:nvPicPr>
        <p:blipFill>
          <a:blip r:embed="rId7"/>
          <a:stretch>
            <a:fillRect/>
          </a:stretch>
        </p:blipFill>
        <p:spPr>
          <a:xfrm>
            <a:off x="7400586" y="2830116"/>
            <a:ext cx="751802" cy="727935"/>
          </a:xfrm>
          <a:prstGeom prst="rect">
            <a:avLst/>
          </a:prstGeom>
        </p:spPr>
      </p:pic>
      <p:pic>
        <p:nvPicPr>
          <p:cNvPr id="6" name="Picture 5" descr="A blue container with a child drawing on it&#10;&#10;Description automatically generated">
            <a:extLst>
              <a:ext uri="{FF2B5EF4-FFF2-40B4-BE49-F238E27FC236}">
                <a16:creationId xmlns:a16="http://schemas.microsoft.com/office/drawing/2014/main" id="{DE788797-FC47-B032-5894-DFEE0675042A}"/>
              </a:ext>
            </a:extLst>
          </p:cNvPr>
          <p:cNvPicPr>
            <a:picLocks noChangeAspect="1"/>
          </p:cNvPicPr>
          <p:nvPr/>
        </p:nvPicPr>
        <p:blipFill>
          <a:blip r:embed="rId8"/>
          <a:stretch>
            <a:fillRect/>
          </a:stretch>
        </p:blipFill>
        <p:spPr>
          <a:xfrm>
            <a:off x="7257062" y="77066"/>
            <a:ext cx="1499342" cy="1655274"/>
          </a:xfrm>
          <a:prstGeom prst="rect">
            <a:avLst/>
          </a:prstGeom>
        </p:spPr>
      </p:pic>
    </p:spTree>
    <p:extLst>
      <p:ext uri="{BB962C8B-B14F-4D97-AF65-F5344CB8AC3E}">
        <p14:creationId xmlns:p14="http://schemas.microsoft.com/office/powerpoint/2010/main" val="27179077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a:extLst>
              <a:ext uri="{FF2B5EF4-FFF2-40B4-BE49-F238E27FC236}">
                <a16:creationId xmlns:a16="http://schemas.microsoft.com/office/drawing/2014/main" id="{06114758-7E17-F596-220A-ECF39843A15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3888" y="2684681"/>
            <a:ext cx="1922704" cy="1080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SuperClean</a:t>
            </a:r>
            <a:endParaRPr lang="en-SG"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81793" y="581122"/>
          <a:ext cx="4165617" cy="2822574"/>
        </p:xfrm>
        <a:graphic>
          <a:graphicData uri="http://schemas.openxmlformats.org/drawingml/2006/table">
            <a:tbl>
              <a:tblPr firstRow="1" bandRow="1">
                <a:tableStyleId>{5940675A-B579-460E-94D1-54222C63F5DA}</a:tableStyleId>
              </a:tblPr>
              <a:tblGrid>
                <a:gridCol w="4165617">
                  <a:extLst>
                    <a:ext uri="{9D8B030D-6E8A-4147-A177-3AD203B41FA5}">
                      <a16:colId xmlns:a16="http://schemas.microsoft.com/office/drawing/2014/main" val="965239065"/>
                    </a:ext>
                  </a:extLst>
                </a:gridCol>
              </a:tblGrid>
              <a:tr h="318935">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I want my walls to look beautiful, but I know that they can be easily spoiled by stains and marks, that remain even after cleaning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318935">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a:t>
                      </a:r>
                      <a:r>
                        <a:rPr lang="en-SG" sz="1100" b="0" dirty="0" err="1">
                          <a:latin typeface="Open Sans" panose="020B0606030504020204" pitchFamily="34" charset="0"/>
                          <a:ea typeface="Open Sans" panose="020B0606030504020204" pitchFamily="34" charset="0"/>
                          <a:cs typeface="Open Sans" panose="020B0606030504020204" pitchFamily="34" charset="0"/>
                        </a:rPr>
                        <a:t>SuperClean</a:t>
                      </a:r>
                      <a:r>
                        <a:rPr lang="en-SG" sz="1100" b="0" dirty="0">
                          <a:latin typeface="Open Sans" panose="020B0606030504020204" pitchFamily="34" charset="0"/>
                          <a:ea typeface="Open Sans" panose="020B0606030504020204" pitchFamily="34" charset="0"/>
                          <a:cs typeface="Open Sans" panose="020B0606030504020204" pitchFamily="34" charset="0"/>
                        </a:rPr>
                        <a:t> has high washability that combines with </a:t>
                      </a:r>
                      <a:r>
                        <a:rPr lang="en-SG" sz="1100" b="0" dirty="0" err="1">
                          <a:latin typeface="Open Sans" panose="020B0606030504020204" pitchFamily="34" charset="0"/>
                          <a:ea typeface="Open Sans" panose="020B0606030504020204" pitchFamily="34" charset="0"/>
                          <a:cs typeface="Open Sans" panose="020B0606030504020204" pitchFamily="34" charset="0"/>
                        </a:rPr>
                        <a:t>ColourGuard</a:t>
                      </a:r>
                      <a:r>
                        <a:rPr lang="en-SG" sz="1100" b="0" dirty="0">
                          <a:latin typeface="Open Sans" panose="020B0606030504020204" pitchFamily="34" charset="0"/>
                          <a:ea typeface="Open Sans" panose="020B0606030504020204" pitchFamily="34" charset="0"/>
                          <a:cs typeface="Open Sans" panose="020B0606030504020204" pitchFamily="34" charset="0"/>
                        </a:rPr>
                        <a:t> technology, to provide walls that look good and withstand normal stains that can be easily cleaned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318935">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Clean walls, that can withstand tough stains and are easily washable, leaving the walls spotlessly clean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577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24750" y="1916074"/>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4L,10L &amp; 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nvGraphicFramePr>
        <p:xfrm>
          <a:off x="193626" y="4021041"/>
          <a:ext cx="3272865" cy="907717"/>
        </p:xfrm>
        <a:graphic>
          <a:graphicData uri="http://schemas.openxmlformats.org/drawingml/2006/table">
            <a:tbl>
              <a:tblPr firstRow="1" bandRow="1">
                <a:tableStyleId>{2D5ABB26-0587-4C30-8999-92F81FD0307C}</a:tableStyleId>
              </a:tblPr>
              <a:tblGrid>
                <a:gridCol w="1580310">
                  <a:extLst>
                    <a:ext uri="{9D8B030D-6E8A-4147-A177-3AD203B41FA5}">
                      <a16:colId xmlns:a16="http://schemas.microsoft.com/office/drawing/2014/main" val="2714193207"/>
                    </a:ext>
                  </a:extLst>
                </a:gridCol>
                <a:gridCol w="1692555">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Smooth 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1100" b="0" i="0" u="none" strike="noStrike" kern="1200" noProof="0" dirty="0">
                          <a:solidFill>
                            <a:srgbClr val="000000"/>
                          </a:solidFill>
                          <a:effectLst/>
                          <a:latin typeface="Colour Sans" panose="02000503030000020004" pitchFamily="2" charset="0"/>
                          <a:ea typeface="+mn-ea"/>
                          <a:cs typeface="+mn-cs"/>
                        </a:rPr>
                        <a:t>12-14 </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lang="en-SG" sz="1100" b="0" i="0" u="none" strike="noStrike" kern="1200" noProof="0" dirty="0">
                        <a:solidFill>
                          <a:srgbClr val="000000"/>
                        </a:solidFill>
                        <a:effectLst/>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2000+</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nvGraphicFramePr>
        <p:xfrm>
          <a:off x="3524166" y="4021041"/>
          <a:ext cx="3614969" cy="900016"/>
        </p:xfrm>
        <a:graphic>
          <a:graphicData uri="http://schemas.openxmlformats.org/drawingml/2006/table">
            <a:tbl>
              <a:tblPr firstRow="1" bandRow="1">
                <a:tableStyleId>{2D5ABB26-0587-4C30-8999-92F81FD0307C}</a:tableStyleId>
              </a:tblPr>
              <a:tblGrid>
                <a:gridCol w="1930400">
                  <a:extLst>
                    <a:ext uri="{9D8B030D-6E8A-4147-A177-3AD203B41FA5}">
                      <a16:colId xmlns:a16="http://schemas.microsoft.com/office/drawing/2014/main" val="3738590716"/>
                    </a:ext>
                  </a:extLst>
                </a:gridCol>
                <a:gridCol w="1684569">
                  <a:extLst>
                    <a:ext uri="{9D8B030D-6E8A-4147-A177-3AD203B41FA5}">
                      <a16:colId xmlns:a16="http://schemas.microsoft.com/office/drawing/2014/main" val="3750538898"/>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Washability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Long lasting</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392647" y="4021040"/>
            <a:ext cx="1557726" cy="900015"/>
          </a:xfrm>
          <a:prstGeom prst="rect">
            <a:avLst/>
          </a:prstGeom>
          <a:noFill/>
        </p:spPr>
        <p:txBody>
          <a:bodyPr wrap="square" lIns="0" tIns="0" rIns="0" bIns="0" rtlCol="0">
            <a:noAutofit/>
          </a:bodyPr>
          <a:lstStyle/>
          <a:p>
            <a:r>
              <a:rPr lang="en-SG" sz="1400" b="0" dirty="0">
                <a:latin typeface="Colour Sans" panose="02000503030000020004" pitchFamily="2" charset="0"/>
              </a:rPr>
              <a:t>Other benefits:</a:t>
            </a:r>
          </a:p>
          <a:p>
            <a:pPr marL="285750" indent="-285750">
              <a:buFont typeface="Wingdings" panose="05000000000000000000" pitchFamily="2" charset="2"/>
              <a:buChar char="q"/>
            </a:pPr>
            <a:r>
              <a:rPr lang="en-SG" sz="1100" dirty="0">
                <a:latin typeface="Colour Sans" panose="02000503030000020004" pitchFamily="2" charset="0"/>
              </a:rPr>
              <a:t>Anti fungus</a:t>
            </a:r>
          </a:p>
          <a:p>
            <a:pPr marL="285750" indent="-285750">
              <a:buFont typeface="Wingdings" panose="05000000000000000000" pitchFamily="2" charset="2"/>
              <a:buChar char="q"/>
            </a:pPr>
            <a:r>
              <a:rPr lang="en-SG" sz="1100" dirty="0">
                <a:latin typeface="Colour Sans" panose="02000503030000020004" pitchFamily="2" charset="0"/>
              </a:rPr>
              <a:t>Anti Mould</a:t>
            </a:r>
          </a:p>
          <a:p>
            <a:pPr marL="285750" indent="-285750">
              <a:buFont typeface="Wingdings" panose="05000000000000000000" pitchFamily="2" charset="2"/>
              <a:buChar char="q"/>
            </a:pPr>
            <a:r>
              <a:rPr lang="en-SG" sz="1100" dirty="0">
                <a:latin typeface="Colour Sans" panose="02000503030000020004" pitchFamily="2" charset="0"/>
              </a:rPr>
              <a:t>Low odour / VOC</a:t>
            </a:r>
          </a:p>
          <a:p>
            <a:endParaRPr lang="en-SG" sz="1400" b="0" dirty="0">
              <a:latin typeface="Colour Sans" panose="02000503030000020004" pitchFamily="2" charset="0"/>
            </a:endParaRPr>
          </a:p>
        </p:txBody>
      </p:sp>
      <p:pic>
        <p:nvPicPr>
          <p:cNvPr id="11" name="Picture 10">
            <a:extLst>
              <a:ext uri="{FF2B5EF4-FFF2-40B4-BE49-F238E27FC236}">
                <a16:creationId xmlns:a16="http://schemas.microsoft.com/office/drawing/2014/main" id="{91C2D7AC-AD02-6308-081E-EAA73192A453}"/>
              </a:ext>
            </a:extLst>
          </p:cNvPr>
          <p:cNvPicPr>
            <a:picLocks noChangeAspect="1"/>
          </p:cNvPicPr>
          <p:nvPr/>
        </p:nvPicPr>
        <p:blipFill>
          <a:blip r:embed="rId3"/>
          <a:stretch>
            <a:fillRect/>
          </a:stretch>
        </p:blipFill>
        <p:spPr>
          <a:xfrm>
            <a:off x="6075889" y="2684681"/>
            <a:ext cx="1922704" cy="1080000"/>
          </a:xfrm>
          <a:prstGeom prst="rect">
            <a:avLst/>
          </a:prstGeom>
        </p:spPr>
      </p:pic>
      <p:pic>
        <p:nvPicPr>
          <p:cNvPr id="6" name="Picture 5">
            <a:extLst>
              <a:ext uri="{FF2B5EF4-FFF2-40B4-BE49-F238E27FC236}">
                <a16:creationId xmlns:a16="http://schemas.microsoft.com/office/drawing/2014/main" id="{6290D4EE-9A3D-A57A-A9F9-8349D8BBD2BE}"/>
              </a:ext>
            </a:extLst>
          </p:cNvPr>
          <p:cNvPicPr>
            <a:picLocks noChangeAspect="1"/>
          </p:cNvPicPr>
          <p:nvPr/>
        </p:nvPicPr>
        <p:blipFill>
          <a:blip r:embed="rId4"/>
          <a:stretch>
            <a:fillRect/>
          </a:stretch>
        </p:blipFill>
        <p:spPr>
          <a:xfrm>
            <a:off x="5843123" y="2844507"/>
            <a:ext cx="758405" cy="781562"/>
          </a:xfrm>
          <a:prstGeom prst="rect">
            <a:avLst/>
          </a:prstGeom>
        </p:spPr>
      </p:pic>
      <p:pic>
        <p:nvPicPr>
          <p:cNvPr id="12" name="Picture 11">
            <a:extLst>
              <a:ext uri="{FF2B5EF4-FFF2-40B4-BE49-F238E27FC236}">
                <a16:creationId xmlns:a16="http://schemas.microsoft.com/office/drawing/2014/main" id="{7C85222E-C171-E287-676C-1C8888768664}"/>
              </a:ext>
            </a:extLst>
          </p:cNvPr>
          <p:cNvPicPr>
            <a:picLocks noChangeAspect="1"/>
          </p:cNvPicPr>
          <p:nvPr/>
        </p:nvPicPr>
        <p:blipFill>
          <a:blip r:embed="rId5"/>
          <a:stretch>
            <a:fillRect/>
          </a:stretch>
        </p:blipFill>
        <p:spPr>
          <a:xfrm>
            <a:off x="7805725" y="2695288"/>
            <a:ext cx="1922705" cy="1080000"/>
          </a:xfrm>
          <a:prstGeom prst="rect">
            <a:avLst/>
          </a:prstGeom>
        </p:spPr>
      </p:pic>
      <p:pic>
        <p:nvPicPr>
          <p:cNvPr id="7" name="Picture 6" descr="A blue and yellow container with a child painting&#10;&#10;Description automatically generated">
            <a:extLst>
              <a:ext uri="{FF2B5EF4-FFF2-40B4-BE49-F238E27FC236}">
                <a16:creationId xmlns:a16="http://schemas.microsoft.com/office/drawing/2014/main" id="{CA5F17B5-A4AB-19D8-EBBD-917B5D8A0B42}"/>
              </a:ext>
            </a:extLst>
          </p:cNvPr>
          <p:cNvPicPr>
            <a:picLocks noChangeAspect="1"/>
          </p:cNvPicPr>
          <p:nvPr/>
        </p:nvPicPr>
        <p:blipFill>
          <a:blip r:embed="rId6"/>
          <a:stretch>
            <a:fillRect/>
          </a:stretch>
        </p:blipFill>
        <p:spPr>
          <a:xfrm>
            <a:off x="7175673" y="157592"/>
            <a:ext cx="1645840" cy="1817007"/>
          </a:xfrm>
          <a:prstGeom prst="rect">
            <a:avLst/>
          </a:prstGeom>
        </p:spPr>
      </p:pic>
      <p:pic>
        <p:nvPicPr>
          <p:cNvPr id="13" name="Picture 12">
            <a:extLst>
              <a:ext uri="{FF2B5EF4-FFF2-40B4-BE49-F238E27FC236}">
                <a16:creationId xmlns:a16="http://schemas.microsoft.com/office/drawing/2014/main" id="{41785507-5B3A-00F0-7DE1-23E0037B509E}"/>
              </a:ext>
            </a:extLst>
          </p:cNvPr>
          <p:cNvPicPr>
            <a:picLocks noChangeAspect="1"/>
          </p:cNvPicPr>
          <p:nvPr/>
        </p:nvPicPr>
        <p:blipFill>
          <a:blip r:embed="rId7"/>
          <a:stretch>
            <a:fillRect/>
          </a:stretch>
        </p:blipFill>
        <p:spPr>
          <a:xfrm>
            <a:off x="4762526" y="2812991"/>
            <a:ext cx="863644" cy="844593"/>
          </a:xfrm>
          <a:prstGeom prst="rect">
            <a:avLst/>
          </a:prstGeom>
        </p:spPr>
      </p:pic>
      <p:pic>
        <p:nvPicPr>
          <p:cNvPr id="21" name="Picture 20">
            <a:extLst>
              <a:ext uri="{FF2B5EF4-FFF2-40B4-BE49-F238E27FC236}">
                <a16:creationId xmlns:a16="http://schemas.microsoft.com/office/drawing/2014/main" id="{4D82A0C2-18AD-53D5-B00C-F4F5CC9A0607}"/>
              </a:ext>
            </a:extLst>
          </p:cNvPr>
          <p:cNvPicPr>
            <a:picLocks noChangeAspect="1"/>
          </p:cNvPicPr>
          <p:nvPr/>
        </p:nvPicPr>
        <p:blipFill>
          <a:blip r:embed="rId8"/>
          <a:stretch>
            <a:fillRect/>
          </a:stretch>
        </p:blipFill>
        <p:spPr>
          <a:xfrm>
            <a:off x="4707706" y="113267"/>
            <a:ext cx="1827498" cy="2445579"/>
          </a:xfrm>
          <a:prstGeom prst="rect">
            <a:avLst/>
          </a:prstGeom>
        </p:spPr>
      </p:pic>
    </p:spTree>
    <p:extLst>
      <p:ext uri="{BB962C8B-B14F-4D97-AF65-F5344CB8AC3E}">
        <p14:creationId xmlns:p14="http://schemas.microsoft.com/office/powerpoint/2010/main" val="4527015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SuperCover</a:t>
            </a:r>
            <a:r>
              <a:rPr lang="en-SG" dirty="0">
                <a:latin typeface="Colour Sans" panose="02000503030000020004" pitchFamily="2" charset="0"/>
              </a:rPr>
              <a:t> Ultra</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81793" y="581123"/>
          <a:ext cx="4165617" cy="3156214"/>
        </p:xfrm>
        <a:graphic>
          <a:graphicData uri="http://schemas.openxmlformats.org/drawingml/2006/table">
            <a:tbl>
              <a:tblPr firstRow="1" bandRow="1">
                <a:tableStyleId>{5940675A-B579-460E-94D1-54222C63F5DA}</a:tableStyleId>
              </a:tblPr>
              <a:tblGrid>
                <a:gridCol w="4165617">
                  <a:extLst>
                    <a:ext uri="{9D8B030D-6E8A-4147-A177-3AD203B41FA5}">
                      <a16:colId xmlns:a16="http://schemas.microsoft.com/office/drawing/2014/main" val="965239065"/>
                    </a:ext>
                  </a:extLst>
                </a:gridCol>
              </a:tblGrid>
              <a:tr h="293470">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72267">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My home is my pride and I want it to look the best always. Over time.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93470">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1009670">
                <a:tc>
                  <a:txBody>
                    <a:bodyPr/>
                    <a:lstStyle/>
                    <a:p>
                      <a:r>
                        <a:rPr lang="en-US" sz="1100" b="0" dirty="0">
                          <a:latin typeface="Open Sans" panose="020B0606030504020204" pitchFamily="34" charset="0"/>
                          <a:ea typeface="Open Sans" panose="020B0606030504020204" pitchFamily="34" charset="0"/>
                          <a:cs typeface="Open Sans" panose="020B0606030504020204" pitchFamily="34" charset="0"/>
                        </a:rPr>
                        <a:t>Dulux </a:t>
                      </a:r>
                      <a:r>
                        <a:rPr lang="en-US" sz="1100" b="0" dirty="0" err="1">
                          <a:latin typeface="Open Sans" panose="020B0606030504020204" pitchFamily="34" charset="0"/>
                          <a:ea typeface="Open Sans" panose="020B0606030504020204" pitchFamily="34" charset="0"/>
                          <a:cs typeface="Open Sans" panose="020B0606030504020204" pitchFamily="34" charset="0"/>
                        </a:rPr>
                        <a:t>SuperCover</a:t>
                      </a:r>
                      <a:r>
                        <a:rPr lang="en-US" sz="1100" b="0" dirty="0">
                          <a:latin typeface="Open Sans" panose="020B0606030504020204" pitchFamily="34" charset="0"/>
                          <a:ea typeface="Open Sans" panose="020B0606030504020204" pitchFamily="34" charset="0"/>
                          <a:cs typeface="Open Sans" panose="020B0606030504020204" pitchFamily="34" charset="0"/>
                        </a:rPr>
                        <a:t> Ultra is a smooth premium interior emulsion for walls &amp; ceilings that enables you </a:t>
                      </a:r>
                    </a:p>
                    <a:p>
                      <a:r>
                        <a:rPr lang="en-US" sz="1100" b="0" dirty="0">
                          <a:latin typeface="Open Sans" panose="020B0606030504020204" pitchFamily="34" charset="0"/>
                          <a:ea typeface="Open Sans" panose="020B0606030504020204" pitchFamily="34" charset="0"/>
                          <a:cs typeface="Open Sans" panose="020B0606030504020204" pitchFamily="34" charset="0"/>
                        </a:rPr>
                        <a:t>to bring home the long-lasting colors. It’s Silicon technology and Color guard technology ensures that these colors are protected from daily wear &amp; tear and last longer while providing high whiteness and hiding</a:t>
                      </a:r>
                      <a:endParaRPr lang="en-SG" sz="110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93470">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72267">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Long Lasting paint with ultra-Whiteness and hiding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577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24750" y="1916074"/>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 10L,20L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nvGraphicFramePr>
        <p:xfrm>
          <a:off x="193626" y="4021041"/>
          <a:ext cx="3272865" cy="907717"/>
        </p:xfrm>
        <a:graphic>
          <a:graphicData uri="http://schemas.openxmlformats.org/drawingml/2006/table">
            <a:tbl>
              <a:tblPr firstRow="1" bandRow="1">
                <a:tableStyleId>{2D5ABB26-0587-4C30-8999-92F81FD0307C}</a:tableStyleId>
              </a:tblPr>
              <a:tblGrid>
                <a:gridCol w="1580310">
                  <a:extLst>
                    <a:ext uri="{9D8B030D-6E8A-4147-A177-3AD203B41FA5}">
                      <a16:colId xmlns:a16="http://schemas.microsoft.com/office/drawing/2014/main" val="2714193207"/>
                    </a:ext>
                  </a:extLst>
                </a:gridCol>
                <a:gridCol w="1692555">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Smooth 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1100" b="0" i="0" u="none" strike="noStrike" kern="1200" noProof="0" dirty="0">
                          <a:solidFill>
                            <a:srgbClr val="000000"/>
                          </a:solidFill>
                          <a:effectLst/>
                          <a:latin typeface="Colour Sans" panose="02000503030000020004" pitchFamily="2" charset="0"/>
                          <a:ea typeface="+mn-ea"/>
                          <a:cs typeface="+mn-cs"/>
                        </a:rPr>
                        <a:t>12-14 </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lang="en-SG" sz="1100" b="0" i="0" u="none" strike="noStrike" kern="1200" noProof="0" dirty="0">
                        <a:solidFill>
                          <a:srgbClr val="000000"/>
                        </a:solidFill>
                        <a:effectLst/>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2000+</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nvGraphicFramePr>
        <p:xfrm>
          <a:off x="3524166" y="4021041"/>
          <a:ext cx="3614969" cy="900016"/>
        </p:xfrm>
        <a:graphic>
          <a:graphicData uri="http://schemas.openxmlformats.org/drawingml/2006/table">
            <a:tbl>
              <a:tblPr firstRow="1" bandRow="1">
                <a:tableStyleId>{2D5ABB26-0587-4C30-8999-92F81FD0307C}</a:tableStyleId>
              </a:tblPr>
              <a:tblGrid>
                <a:gridCol w="1930400">
                  <a:extLst>
                    <a:ext uri="{9D8B030D-6E8A-4147-A177-3AD203B41FA5}">
                      <a16:colId xmlns:a16="http://schemas.microsoft.com/office/drawing/2014/main" val="3738590716"/>
                    </a:ext>
                  </a:extLst>
                </a:gridCol>
                <a:gridCol w="1684569">
                  <a:extLst>
                    <a:ext uri="{9D8B030D-6E8A-4147-A177-3AD203B41FA5}">
                      <a16:colId xmlns:a16="http://schemas.microsoft.com/office/drawing/2014/main" val="3750538898"/>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Washability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Good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Good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Best in Class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Long lasting</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392647" y="4021040"/>
            <a:ext cx="1557726" cy="900015"/>
          </a:xfrm>
          <a:prstGeom prst="rect">
            <a:avLst/>
          </a:prstGeom>
          <a:noFill/>
        </p:spPr>
        <p:txBody>
          <a:bodyPr wrap="square" lIns="0" tIns="0" rIns="0" bIns="0" rtlCol="0">
            <a:noAutofit/>
          </a:bodyPr>
          <a:lstStyle/>
          <a:p>
            <a:r>
              <a:rPr lang="en-SG" sz="1400" b="0" dirty="0">
                <a:latin typeface="Colour Sans" panose="02000503030000020004" pitchFamily="2" charset="0"/>
              </a:rPr>
              <a:t>Other benefits:</a:t>
            </a:r>
          </a:p>
          <a:p>
            <a:pPr marL="285750" indent="-285750">
              <a:buFont typeface="Wingdings" panose="05000000000000000000" pitchFamily="2" charset="2"/>
              <a:buChar char="q"/>
            </a:pPr>
            <a:r>
              <a:rPr lang="en-SG" sz="1100" dirty="0">
                <a:latin typeface="Colour Sans" panose="02000503030000020004" pitchFamily="2" charset="0"/>
              </a:rPr>
              <a:t>Anti fungus</a:t>
            </a:r>
          </a:p>
          <a:p>
            <a:pPr marL="285750" indent="-285750">
              <a:buFont typeface="Wingdings" panose="05000000000000000000" pitchFamily="2" charset="2"/>
              <a:buChar char="q"/>
            </a:pPr>
            <a:r>
              <a:rPr lang="en-SG" sz="1100" dirty="0">
                <a:latin typeface="Colour Sans" panose="02000503030000020004" pitchFamily="2" charset="0"/>
              </a:rPr>
              <a:t>Anti Mould</a:t>
            </a:r>
          </a:p>
          <a:p>
            <a:pPr marL="285750" indent="-285750">
              <a:buFont typeface="Wingdings" panose="05000000000000000000" pitchFamily="2" charset="2"/>
              <a:buChar char="q"/>
            </a:pPr>
            <a:r>
              <a:rPr lang="en-SG" sz="1100" dirty="0">
                <a:latin typeface="Colour Sans" panose="02000503030000020004" pitchFamily="2" charset="0"/>
              </a:rPr>
              <a:t>Low odour / VOC</a:t>
            </a:r>
          </a:p>
          <a:p>
            <a:endParaRPr lang="en-SG" sz="1400" b="0" dirty="0">
              <a:latin typeface="Colour Sans" panose="02000503030000020004" pitchFamily="2" charset="0"/>
            </a:endParaRPr>
          </a:p>
        </p:txBody>
      </p:sp>
      <p:pic>
        <p:nvPicPr>
          <p:cNvPr id="13" name="Picture 12">
            <a:extLst>
              <a:ext uri="{FF2B5EF4-FFF2-40B4-BE49-F238E27FC236}">
                <a16:creationId xmlns:a16="http://schemas.microsoft.com/office/drawing/2014/main" id="{22C530A4-32AA-91A9-59C5-1B5A7C99E4A5}"/>
              </a:ext>
            </a:extLst>
          </p:cNvPr>
          <p:cNvPicPr>
            <a:picLocks noChangeAspect="1"/>
          </p:cNvPicPr>
          <p:nvPr/>
        </p:nvPicPr>
        <p:blipFill>
          <a:blip r:embed="rId2"/>
          <a:stretch>
            <a:fillRect/>
          </a:stretch>
        </p:blipFill>
        <p:spPr>
          <a:xfrm>
            <a:off x="6728201" y="2843725"/>
            <a:ext cx="568691" cy="586055"/>
          </a:xfrm>
          <a:prstGeom prst="rect">
            <a:avLst/>
          </a:prstGeom>
        </p:spPr>
      </p:pic>
      <p:pic>
        <p:nvPicPr>
          <p:cNvPr id="4" name="Picture 3">
            <a:extLst>
              <a:ext uri="{FF2B5EF4-FFF2-40B4-BE49-F238E27FC236}">
                <a16:creationId xmlns:a16="http://schemas.microsoft.com/office/drawing/2014/main" id="{FB9D417F-178D-CF17-0D10-0EFAD1681E48}"/>
              </a:ext>
            </a:extLst>
          </p:cNvPr>
          <p:cNvPicPr>
            <a:picLocks noChangeAspect="1"/>
          </p:cNvPicPr>
          <p:nvPr/>
        </p:nvPicPr>
        <p:blipFill>
          <a:blip r:embed="rId3"/>
          <a:stretch>
            <a:fillRect/>
          </a:stretch>
        </p:blipFill>
        <p:spPr>
          <a:xfrm>
            <a:off x="7296892" y="103800"/>
            <a:ext cx="1627290" cy="1802466"/>
          </a:xfrm>
          <a:prstGeom prst="rect">
            <a:avLst/>
          </a:prstGeom>
        </p:spPr>
      </p:pic>
      <p:pic>
        <p:nvPicPr>
          <p:cNvPr id="7" name="Picture 6">
            <a:extLst>
              <a:ext uri="{FF2B5EF4-FFF2-40B4-BE49-F238E27FC236}">
                <a16:creationId xmlns:a16="http://schemas.microsoft.com/office/drawing/2014/main" id="{D604A9DA-3588-EEA6-D642-C09C4C1E7DA9}"/>
              </a:ext>
            </a:extLst>
          </p:cNvPr>
          <p:cNvPicPr>
            <a:picLocks noChangeAspect="1"/>
          </p:cNvPicPr>
          <p:nvPr/>
        </p:nvPicPr>
        <p:blipFill>
          <a:blip r:embed="rId4"/>
          <a:stretch>
            <a:fillRect/>
          </a:stretch>
        </p:blipFill>
        <p:spPr>
          <a:xfrm>
            <a:off x="5202379" y="381555"/>
            <a:ext cx="1597340" cy="2134224"/>
          </a:xfrm>
          <a:prstGeom prst="rect">
            <a:avLst/>
          </a:prstGeom>
        </p:spPr>
      </p:pic>
      <p:pic>
        <p:nvPicPr>
          <p:cNvPr id="10" name="Picture 9">
            <a:extLst>
              <a:ext uri="{FF2B5EF4-FFF2-40B4-BE49-F238E27FC236}">
                <a16:creationId xmlns:a16="http://schemas.microsoft.com/office/drawing/2014/main" id="{6E7BB34D-23D2-D0B6-FF6B-ED7E392D4259}"/>
              </a:ext>
            </a:extLst>
          </p:cNvPr>
          <p:cNvPicPr>
            <a:picLocks noChangeAspect="1"/>
          </p:cNvPicPr>
          <p:nvPr/>
        </p:nvPicPr>
        <p:blipFill>
          <a:blip r:embed="rId5"/>
          <a:stretch>
            <a:fillRect/>
          </a:stretch>
        </p:blipFill>
        <p:spPr>
          <a:xfrm>
            <a:off x="5226027" y="2703794"/>
            <a:ext cx="987638" cy="786452"/>
          </a:xfrm>
          <a:prstGeom prst="rect">
            <a:avLst/>
          </a:prstGeom>
        </p:spPr>
      </p:pic>
      <p:sp>
        <p:nvSpPr>
          <p:cNvPr id="11" name="Rectangle 10">
            <a:extLst>
              <a:ext uri="{FF2B5EF4-FFF2-40B4-BE49-F238E27FC236}">
                <a16:creationId xmlns:a16="http://schemas.microsoft.com/office/drawing/2014/main" id="{4E58038D-207D-4D7A-53BE-80D59271EDEF}"/>
              </a:ext>
            </a:extLst>
          </p:cNvPr>
          <p:cNvSpPr/>
          <p:nvPr/>
        </p:nvSpPr>
        <p:spPr>
          <a:xfrm>
            <a:off x="7930055" y="1277007"/>
            <a:ext cx="378373" cy="10247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Tree>
    <p:extLst>
      <p:ext uri="{BB962C8B-B14F-4D97-AF65-F5344CB8AC3E}">
        <p14:creationId xmlns:p14="http://schemas.microsoft.com/office/powerpoint/2010/main" val="206419580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7</a:t>
            </a:fld>
            <a:endParaRPr lang="en-US" dirty="0"/>
          </a:p>
        </p:txBody>
      </p:sp>
      <p:sp>
        <p:nvSpPr>
          <p:cNvPr id="3" name="Footer Placeholder 2">
            <a:extLst>
              <a:ext uri="{FF2B5EF4-FFF2-40B4-BE49-F238E27FC236}">
                <a16:creationId xmlns:a16="http://schemas.microsoft.com/office/drawing/2014/main" id="{E2190534-3CAA-D1B7-DDC1-F5334E469BAE}"/>
              </a:ext>
            </a:extLst>
          </p:cNvPr>
          <p:cNvSpPr>
            <a:spLocks noGrp="1"/>
          </p:cNvSpPr>
          <p:nvPr>
            <p:ph type="ftr" sz="quarter" idx="11"/>
          </p:nvPr>
        </p:nvSpPr>
        <p:spPr/>
        <p:txBody>
          <a:bodyPr/>
          <a:lstStyle/>
          <a:p>
            <a:r>
              <a:rPr lang="en-US" noProof="0"/>
              <a:t>Business unit | Footer</a:t>
            </a:r>
            <a:endParaRPr lang="en-US" noProof="0"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p:txBody>
          <a:bodyPr/>
          <a:lstStyle/>
          <a:p>
            <a:r>
              <a:rPr lang="en-SG" dirty="0"/>
              <a:t>EXTERIOR WALL PAINTS</a:t>
            </a:r>
          </a:p>
        </p:txBody>
      </p:sp>
    </p:spTree>
    <p:extLst>
      <p:ext uri="{BB962C8B-B14F-4D97-AF65-F5344CB8AC3E}">
        <p14:creationId xmlns:p14="http://schemas.microsoft.com/office/powerpoint/2010/main" val="49681289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r>
              <a:rPr lang="en-SG" dirty="0">
                <a:latin typeface="Colour Sans" panose="02000503030000020004" pitchFamily="2" charset="0"/>
              </a:rPr>
              <a:t> </a:t>
            </a:r>
            <a:r>
              <a:rPr lang="en-SG" dirty="0" err="1">
                <a:latin typeface="Colour Sans" panose="02000503030000020004" pitchFamily="2" charset="0"/>
              </a:rPr>
              <a:t>Powerflexx</a:t>
            </a:r>
            <a:endParaRPr lang="en-SG"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193626" y="601419"/>
          <a:ext cx="4440489" cy="3177540"/>
        </p:xfrm>
        <a:graphic>
          <a:graphicData uri="http://schemas.openxmlformats.org/drawingml/2006/table">
            <a:tbl>
              <a:tblPr firstRow="1" bandRow="1">
                <a:tableStyleId>{5940675A-B579-460E-94D1-54222C63F5DA}</a:tableStyleId>
              </a:tblPr>
              <a:tblGrid>
                <a:gridCol w="4440489">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8077">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My house is a symbol of my success, a pristine looking house fills me with pride. But constant rain and sun causing cracks on the walls, when water seeps through these cracks, it causes further damage to the structure. I want to give my house the best possible protection.</a:t>
                      </a:r>
                      <a:endParaRPr lang="en-SG" sz="105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23556">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81845">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a:t>
                      </a:r>
                      <a:r>
                        <a:rPr lang="en-US" sz="1050" b="0" dirty="0" err="1">
                          <a:latin typeface="Open Sans" panose="020B0606030504020204" pitchFamily="34" charset="0"/>
                          <a:ea typeface="Open Sans" panose="020B0606030504020204" pitchFamily="34" charset="0"/>
                          <a:cs typeface="Open Sans" panose="020B0606030504020204" pitchFamily="34" charset="0"/>
                        </a:rPr>
                        <a:t>Powerflexx</a:t>
                      </a:r>
                      <a:r>
                        <a:rPr lang="en-US" sz="1050" b="0" dirty="0">
                          <a:latin typeface="Open Sans" panose="020B0606030504020204" pitchFamily="34" charset="0"/>
                          <a:ea typeface="Open Sans" panose="020B0606030504020204" pitchFamily="34" charset="0"/>
                          <a:cs typeface="Open Sans" panose="020B0606030504020204" pitchFamily="34" charset="0"/>
                        </a:rPr>
                        <a:t> with its Triple </a:t>
                      </a:r>
                      <a:r>
                        <a:rPr lang="en-US" sz="1050" b="0" dirty="0" err="1">
                          <a:latin typeface="Open Sans" panose="020B0606030504020204" pitchFamily="34" charset="0"/>
                          <a:ea typeface="Open Sans" panose="020B0606030504020204" pitchFamily="34" charset="0"/>
                          <a:cs typeface="Open Sans" panose="020B0606030504020204" pitchFamily="34" charset="0"/>
                        </a:rPr>
                        <a:t>Defence</a:t>
                      </a:r>
                      <a:r>
                        <a:rPr lang="en-US" sz="1050" b="0" dirty="0">
                          <a:latin typeface="Open Sans" panose="020B0606030504020204" pitchFamily="34" charset="0"/>
                          <a:ea typeface="Open Sans" panose="020B0606030504020204" pitchFamily="34" charset="0"/>
                          <a:cs typeface="Open Sans" panose="020B0606030504020204" pitchFamily="34" charset="0"/>
                        </a:rPr>
                        <a:t> Technology, provides ultimate crack proof, water repellent and ultimate weather resistant for your home. DWS </a:t>
                      </a:r>
                      <a:r>
                        <a:rPr lang="en-US" sz="1050" b="0" dirty="0" err="1">
                          <a:latin typeface="Open Sans" panose="020B0606030504020204" pitchFamily="34" charset="0"/>
                          <a:ea typeface="Open Sans" panose="020B0606030504020204" pitchFamily="34" charset="0"/>
                          <a:cs typeface="Open Sans" panose="020B0606030504020204" pitchFamily="34" charset="0"/>
                        </a:rPr>
                        <a:t>Powerflexx</a:t>
                      </a:r>
                      <a:r>
                        <a:rPr lang="en-US" sz="1050" b="0" dirty="0">
                          <a:latin typeface="Open Sans" panose="020B0606030504020204" pitchFamily="34" charset="0"/>
                          <a:ea typeface="Open Sans" panose="020B0606030504020204" pitchFamily="34" charset="0"/>
                          <a:cs typeface="Open Sans" panose="020B0606030504020204" pitchFamily="34" charset="0"/>
                        </a:rPr>
                        <a:t> is an elastomeric paint comes with thick and tough yet highly stretchable paint film, it covers 10x wider crack than normal paints, water repellent and weather resistant.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A long lasting beautiful home free from cracks, algae &amp; fungus, dirt &amp; water marks, </a:t>
                      </a:r>
                      <a:r>
                        <a:rPr lang="en-US" sz="1050" b="0" dirty="0" err="1">
                          <a:latin typeface="Open Sans" panose="020B0606030504020204" pitchFamily="34" charset="0"/>
                          <a:ea typeface="Open Sans" panose="020B0606030504020204" pitchFamily="34" charset="0"/>
                          <a:cs typeface="Open Sans" panose="020B0606030504020204" pitchFamily="34" charset="0"/>
                        </a:rPr>
                        <a:t>colour</a:t>
                      </a:r>
                      <a:r>
                        <a:rPr lang="en-US" sz="1050" b="0" dirty="0">
                          <a:latin typeface="Open Sans" panose="020B0606030504020204" pitchFamily="34" charset="0"/>
                          <a:ea typeface="Open Sans" panose="020B0606030504020204" pitchFamily="34" charset="0"/>
                          <a:cs typeface="Open Sans" panose="020B0606030504020204" pitchFamily="34" charset="0"/>
                        </a:rPr>
                        <a:t> fading, alkali and with 12 years of warranty.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24750" y="1916074"/>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 10L, 20L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nvGraphicFramePr>
        <p:xfrm>
          <a:off x="193626" y="3982941"/>
          <a:ext cx="3038524" cy="907717"/>
        </p:xfrm>
        <a:graphic>
          <a:graphicData uri="http://schemas.openxmlformats.org/drawingml/2006/table">
            <a:tbl>
              <a:tblPr firstRow="1" bandRow="1">
                <a:tableStyleId>{2D5ABB26-0587-4C30-8999-92F81FD0307C}</a:tableStyleId>
              </a:tblPr>
              <a:tblGrid>
                <a:gridCol w="1404442">
                  <a:extLst>
                    <a:ext uri="{9D8B030D-6E8A-4147-A177-3AD203B41FA5}">
                      <a16:colId xmlns:a16="http://schemas.microsoft.com/office/drawing/2014/main" val="2714193207"/>
                    </a:ext>
                  </a:extLst>
                </a:gridCol>
                <a:gridCol w="1634082">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Sheen 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10-12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 opacity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just"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3258 Tinting</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6" name="Table 5">
            <a:extLst>
              <a:ext uri="{FF2B5EF4-FFF2-40B4-BE49-F238E27FC236}">
                <a16:creationId xmlns:a16="http://schemas.microsoft.com/office/drawing/2014/main" id="{23891076-E8FE-AF49-5DBF-8F6239FA4145}"/>
              </a:ext>
            </a:extLst>
          </p:cNvPr>
          <p:cNvGraphicFramePr>
            <a:graphicFrameLocks noGrp="1"/>
          </p:cNvGraphicFramePr>
          <p:nvPr/>
        </p:nvGraphicFramePr>
        <p:xfrm>
          <a:off x="3312809" y="3982939"/>
          <a:ext cx="3687298" cy="900016"/>
        </p:xfrm>
        <a:graphic>
          <a:graphicData uri="http://schemas.openxmlformats.org/drawingml/2006/table">
            <a:tbl>
              <a:tblPr firstRow="1" bandRow="1">
                <a:tableStyleId>{2D5ABB26-0587-4C30-8999-92F81FD0307C}</a:tableStyleId>
              </a:tblPr>
              <a:tblGrid>
                <a:gridCol w="1764016">
                  <a:extLst>
                    <a:ext uri="{9D8B030D-6E8A-4147-A177-3AD203B41FA5}">
                      <a16:colId xmlns:a16="http://schemas.microsoft.com/office/drawing/2014/main" val="3738590716"/>
                    </a:ext>
                  </a:extLst>
                </a:gridCol>
                <a:gridCol w="1923282">
                  <a:extLst>
                    <a:ext uri="{9D8B030D-6E8A-4147-A177-3AD203B41FA5}">
                      <a16:colId xmlns:a16="http://schemas.microsoft.com/office/drawing/2014/main" val="3750538898"/>
                    </a:ext>
                  </a:extLst>
                </a:gridCol>
              </a:tblGrid>
              <a:tr h="225004">
                <a:tc>
                  <a:txBody>
                    <a:bodyPr/>
                    <a:lstStyle/>
                    <a:p>
                      <a:pPr marL="85725" marR="0" lvl="0" indent="0"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Open Sans" panose="020B0606030504020204" pitchFamily="34" charset="0"/>
                          <a:cs typeface="Open Sans" panose="020B0606030504020204" pitchFamily="34" charset="0"/>
                        </a:rPr>
                        <a:t>Colour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colour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25004">
                <a:tc>
                  <a:txBody>
                    <a:bodyPr/>
                    <a:lstStyle/>
                    <a:p>
                      <a:pPr marL="85725" marR="0" lvl="0" indent="0"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Open Sans" panose="020B0606030504020204" pitchFamily="34" charset="0"/>
                          <a:cs typeface="Open Sans" panose="020B0606030504020204" pitchFamily="34" charset="0"/>
                        </a:rPr>
                        <a:t>Algae &amp; Fungus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Excellent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Alkali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 / Warranty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12 years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4" name="TextBox 3">
            <a:extLst>
              <a:ext uri="{FF2B5EF4-FFF2-40B4-BE49-F238E27FC236}">
                <a16:creationId xmlns:a16="http://schemas.microsoft.com/office/drawing/2014/main" id="{E09ECB9B-4496-F6BB-2EE5-30E0410D2810}"/>
              </a:ext>
            </a:extLst>
          </p:cNvPr>
          <p:cNvSpPr txBox="1"/>
          <p:nvPr/>
        </p:nvSpPr>
        <p:spPr>
          <a:xfrm>
            <a:off x="7152073" y="3982939"/>
            <a:ext cx="1898038" cy="900015"/>
          </a:xfrm>
          <a:prstGeom prst="rect">
            <a:avLst/>
          </a:prstGeom>
          <a:noFill/>
        </p:spPr>
        <p:txBody>
          <a:bodyPr wrap="square" lIns="0" tIns="0" rIns="0" bIns="0" rtlCol="0">
            <a:noAutofit/>
          </a:bodyPr>
          <a:lstStyle/>
          <a:p>
            <a:r>
              <a:rPr lang="en-SG" sz="1400" b="0" dirty="0">
                <a:latin typeface="Colour Sans" panose="02000503030000020004" pitchFamily="2" charset="0"/>
              </a:rPr>
              <a:t>Other benefits:</a:t>
            </a:r>
          </a:p>
          <a:p>
            <a:pPr marL="285750" indent="-285750">
              <a:buFont typeface="Wingdings" panose="05000000000000000000" pitchFamily="2" charset="2"/>
              <a:buChar char="q"/>
            </a:pPr>
            <a:r>
              <a:rPr lang="en-SG" sz="1100" dirty="0">
                <a:latin typeface="Colour Sans" panose="02000503030000020004" pitchFamily="2" charset="0"/>
              </a:rPr>
              <a:t>Low VOC / Low Odour</a:t>
            </a:r>
            <a:endParaRPr lang="en-SG" sz="1100" b="0" dirty="0">
              <a:latin typeface="Colour Sans" panose="02000503030000020004" pitchFamily="2" charset="0"/>
            </a:endParaRPr>
          </a:p>
          <a:p>
            <a:pPr marL="285750" indent="-285750">
              <a:buFont typeface="Wingdings" panose="05000000000000000000" pitchFamily="2" charset="2"/>
              <a:buChar char="q"/>
            </a:pPr>
            <a:r>
              <a:rPr lang="en-SG" sz="1100" dirty="0">
                <a:latin typeface="Colour Sans" panose="02000503030000020004" pitchFamily="2" charset="0"/>
              </a:rPr>
              <a:t>No Added Lead &amp; mercury</a:t>
            </a:r>
          </a:p>
          <a:p>
            <a:endParaRPr lang="en-SG" sz="1400" b="0" dirty="0">
              <a:latin typeface="Colour Sans" panose="02000503030000020004" pitchFamily="2" charset="0"/>
            </a:endParaRPr>
          </a:p>
        </p:txBody>
      </p:sp>
      <p:pic>
        <p:nvPicPr>
          <p:cNvPr id="11" name="Picture 10" descr="Logo&#10;&#10;Description automatically generated">
            <a:extLst>
              <a:ext uri="{FF2B5EF4-FFF2-40B4-BE49-F238E27FC236}">
                <a16:creationId xmlns:a16="http://schemas.microsoft.com/office/drawing/2014/main" id="{282472F7-9C9A-5798-6882-554A9CE94091}"/>
              </a:ext>
            </a:extLst>
          </p:cNvPr>
          <p:cNvPicPr>
            <a:picLocks noChangeAspect="1"/>
          </p:cNvPicPr>
          <p:nvPr/>
        </p:nvPicPr>
        <p:blipFill>
          <a:blip r:embed="rId2"/>
          <a:stretch>
            <a:fillRect/>
          </a:stretch>
        </p:blipFill>
        <p:spPr>
          <a:xfrm>
            <a:off x="4634115" y="2210858"/>
            <a:ext cx="1367426" cy="1595330"/>
          </a:xfrm>
          <a:prstGeom prst="rect">
            <a:avLst/>
          </a:prstGeom>
        </p:spPr>
      </p:pic>
      <p:pic>
        <p:nvPicPr>
          <p:cNvPr id="13" name="Picture 12" descr="Logo&#10;&#10;Description automatically generated">
            <a:extLst>
              <a:ext uri="{FF2B5EF4-FFF2-40B4-BE49-F238E27FC236}">
                <a16:creationId xmlns:a16="http://schemas.microsoft.com/office/drawing/2014/main" id="{CF3B684C-F080-33FA-3A32-6DECCCB705B8}"/>
              </a:ext>
            </a:extLst>
          </p:cNvPr>
          <p:cNvPicPr>
            <a:picLocks noChangeAspect="1"/>
          </p:cNvPicPr>
          <p:nvPr/>
        </p:nvPicPr>
        <p:blipFill>
          <a:blip r:embed="rId3"/>
          <a:stretch>
            <a:fillRect/>
          </a:stretch>
        </p:blipFill>
        <p:spPr>
          <a:xfrm>
            <a:off x="6284617" y="3012612"/>
            <a:ext cx="1176314" cy="1010293"/>
          </a:xfrm>
          <a:prstGeom prst="rect">
            <a:avLst/>
          </a:prstGeom>
        </p:spPr>
      </p:pic>
      <p:pic>
        <p:nvPicPr>
          <p:cNvPr id="19" name="Picture 18" descr="Logo&#10;&#10;Description automatically generated">
            <a:extLst>
              <a:ext uri="{FF2B5EF4-FFF2-40B4-BE49-F238E27FC236}">
                <a16:creationId xmlns:a16="http://schemas.microsoft.com/office/drawing/2014/main" id="{0F999351-507D-7D0D-CDAA-501551D33EA5}"/>
              </a:ext>
            </a:extLst>
          </p:cNvPr>
          <p:cNvPicPr>
            <a:picLocks noChangeAspect="1"/>
          </p:cNvPicPr>
          <p:nvPr/>
        </p:nvPicPr>
        <p:blipFill>
          <a:blip r:embed="rId4"/>
          <a:stretch>
            <a:fillRect/>
          </a:stretch>
        </p:blipFill>
        <p:spPr>
          <a:xfrm>
            <a:off x="8205651" y="2465445"/>
            <a:ext cx="895170" cy="782393"/>
          </a:xfrm>
          <a:prstGeom prst="rect">
            <a:avLst/>
          </a:prstGeom>
        </p:spPr>
      </p:pic>
      <p:pic>
        <p:nvPicPr>
          <p:cNvPr id="7" name="Picture Placeholder 11">
            <a:extLst>
              <a:ext uri="{FF2B5EF4-FFF2-40B4-BE49-F238E27FC236}">
                <a16:creationId xmlns:a16="http://schemas.microsoft.com/office/drawing/2014/main" id="{8600B0FE-82D8-AC4C-8D06-C444FD26FCD4}"/>
              </a:ext>
            </a:extLst>
          </p:cNvPr>
          <p:cNvPicPr>
            <a:picLocks noChangeAspect="1"/>
          </p:cNvPicPr>
          <p:nvPr/>
        </p:nvPicPr>
        <p:blipFill rotWithShape="1">
          <a:blip r:embed="rId5"/>
          <a:srcRect l="4315" t="14935" r="77378" b="21945"/>
          <a:stretch/>
        </p:blipFill>
        <p:spPr>
          <a:xfrm>
            <a:off x="5904186" y="2386359"/>
            <a:ext cx="512069" cy="477715"/>
          </a:xfrm>
          <a:prstGeom prst="rect">
            <a:avLst/>
          </a:prstGeom>
        </p:spPr>
      </p:pic>
      <p:pic>
        <p:nvPicPr>
          <p:cNvPr id="10" name="Picture Placeholder 11">
            <a:extLst>
              <a:ext uri="{FF2B5EF4-FFF2-40B4-BE49-F238E27FC236}">
                <a16:creationId xmlns:a16="http://schemas.microsoft.com/office/drawing/2014/main" id="{D58422D2-74BD-4470-84F2-D41118DABC9C}"/>
              </a:ext>
            </a:extLst>
          </p:cNvPr>
          <p:cNvPicPr>
            <a:picLocks noChangeAspect="1"/>
          </p:cNvPicPr>
          <p:nvPr/>
        </p:nvPicPr>
        <p:blipFill rotWithShape="1">
          <a:blip r:embed="rId5"/>
          <a:srcRect l="41390" t="18211" r="43072" b="24904"/>
          <a:stretch/>
        </p:blipFill>
        <p:spPr bwMode="gray">
          <a:xfrm>
            <a:off x="6834216" y="2417846"/>
            <a:ext cx="418679" cy="414739"/>
          </a:xfrm>
          <a:prstGeom prst="rect">
            <a:avLst/>
          </a:prstGeom>
          <a:noFill/>
        </p:spPr>
      </p:pic>
      <p:pic>
        <p:nvPicPr>
          <p:cNvPr id="12" name="Picture Placeholder 11">
            <a:extLst>
              <a:ext uri="{FF2B5EF4-FFF2-40B4-BE49-F238E27FC236}">
                <a16:creationId xmlns:a16="http://schemas.microsoft.com/office/drawing/2014/main" id="{6E7A6AF4-5163-CD9B-17EC-4921D5364DE8}"/>
              </a:ext>
            </a:extLst>
          </p:cNvPr>
          <p:cNvPicPr>
            <a:picLocks noChangeAspect="1"/>
          </p:cNvPicPr>
          <p:nvPr/>
        </p:nvPicPr>
        <p:blipFill rotWithShape="1">
          <a:blip r:embed="rId5"/>
          <a:srcRect l="78603" t="14931" r="4234" b="26844"/>
          <a:stretch/>
        </p:blipFill>
        <p:spPr bwMode="gray">
          <a:xfrm>
            <a:off x="7569964" y="2386359"/>
            <a:ext cx="480179" cy="440752"/>
          </a:xfrm>
          <a:prstGeom prst="rect">
            <a:avLst/>
          </a:prstGeom>
          <a:noFill/>
        </p:spPr>
      </p:pic>
      <p:sp>
        <p:nvSpPr>
          <p:cNvPr id="14" name="TextBox 13">
            <a:extLst>
              <a:ext uri="{FF2B5EF4-FFF2-40B4-BE49-F238E27FC236}">
                <a16:creationId xmlns:a16="http://schemas.microsoft.com/office/drawing/2014/main" id="{7C2C47B5-7FB8-A821-0C04-948DD044496D}"/>
              </a:ext>
            </a:extLst>
          </p:cNvPr>
          <p:cNvSpPr txBox="1"/>
          <p:nvPr/>
        </p:nvSpPr>
        <p:spPr>
          <a:xfrm>
            <a:off x="5703020" y="2874769"/>
            <a:ext cx="914400" cy="914400"/>
          </a:xfrm>
          <a:prstGeom prst="rect">
            <a:avLst/>
          </a:prstGeom>
          <a:noFill/>
        </p:spPr>
        <p:txBody>
          <a:bodyPr wrap="none" lIns="0" tIns="0" rIns="0" bIns="0" rtlCol="0">
            <a:noAutofit/>
          </a:bodyPr>
          <a:lstStyle/>
          <a:p>
            <a:pPr algn="ctr"/>
            <a:r>
              <a:rPr lang="en-US" sz="700" b="0" dirty="0"/>
              <a:t>Superior </a:t>
            </a:r>
          </a:p>
          <a:p>
            <a:pPr algn="ctr"/>
            <a:r>
              <a:rPr lang="en-US" sz="700" b="0" dirty="0" err="1"/>
              <a:t>CrackBridging</a:t>
            </a:r>
            <a:endParaRPr lang="en-US" sz="700" b="0" dirty="0"/>
          </a:p>
        </p:txBody>
      </p:sp>
      <p:sp>
        <p:nvSpPr>
          <p:cNvPr id="15" name="TextBox 14">
            <a:extLst>
              <a:ext uri="{FF2B5EF4-FFF2-40B4-BE49-F238E27FC236}">
                <a16:creationId xmlns:a16="http://schemas.microsoft.com/office/drawing/2014/main" id="{3F06675B-0AC5-27D6-B9B4-94594D47FD85}"/>
              </a:ext>
            </a:extLst>
          </p:cNvPr>
          <p:cNvSpPr txBox="1"/>
          <p:nvPr/>
        </p:nvSpPr>
        <p:spPr>
          <a:xfrm>
            <a:off x="6604182" y="2885464"/>
            <a:ext cx="914400" cy="914400"/>
          </a:xfrm>
          <a:prstGeom prst="rect">
            <a:avLst/>
          </a:prstGeom>
          <a:noFill/>
        </p:spPr>
        <p:txBody>
          <a:bodyPr wrap="none" lIns="0" tIns="0" rIns="0" bIns="0" rtlCol="0">
            <a:noAutofit/>
          </a:bodyPr>
          <a:lstStyle/>
          <a:p>
            <a:pPr algn="ctr"/>
            <a:r>
              <a:rPr lang="en-US" sz="700" b="0" dirty="0"/>
              <a:t>Superior </a:t>
            </a:r>
          </a:p>
          <a:p>
            <a:pPr algn="ctr"/>
            <a:r>
              <a:rPr lang="en-US" sz="700" b="0" dirty="0"/>
              <a:t>Weather Resistance</a:t>
            </a:r>
          </a:p>
        </p:txBody>
      </p:sp>
      <p:sp>
        <p:nvSpPr>
          <p:cNvPr id="16" name="TextBox 15">
            <a:extLst>
              <a:ext uri="{FF2B5EF4-FFF2-40B4-BE49-F238E27FC236}">
                <a16:creationId xmlns:a16="http://schemas.microsoft.com/office/drawing/2014/main" id="{C7DB699A-FC74-8403-9394-3F0051151B8E}"/>
              </a:ext>
            </a:extLst>
          </p:cNvPr>
          <p:cNvSpPr txBox="1"/>
          <p:nvPr/>
        </p:nvSpPr>
        <p:spPr>
          <a:xfrm>
            <a:off x="7460931" y="2874769"/>
            <a:ext cx="914400" cy="914400"/>
          </a:xfrm>
          <a:prstGeom prst="rect">
            <a:avLst/>
          </a:prstGeom>
          <a:noFill/>
        </p:spPr>
        <p:txBody>
          <a:bodyPr wrap="none" lIns="0" tIns="0" rIns="0" bIns="0" rtlCol="0">
            <a:noAutofit/>
          </a:bodyPr>
          <a:lstStyle/>
          <a:p>
            <a:pPr algn="ctr"/>
            <a:r>
              <a:rPr lang="en-US" sz="700" b="0" dirty="0"/>
              <a:t>Superior </a:t>
            </a:r>
          </a:p>
          <a:p>
            <a:pPr algn="ctr"/>
            <a:r>
              <a:rPr lang="en-US" sz="700" b="0" dirty="0"/>
              <a:t>Water Resistance</a:t>
            </a:r>
          </a:p>
        </p:txBody>
      </p:sp>
      <p:pic>
        <p:nvPicPr>
          <p:cNvPr id="22" name="Picture Placeholder 6" descr="A picture containing text, container, can&#10;&#10;Description automatically generated">
            <a:extLst>
              <a:ext uri="{FF2B5EF4-FFF2-40B4-BE49-F238E27FC236}">
                <a16:creationId xmlns:a16="http://schemas.microsoft.com/office/drawing/2014/main" id="{E298189E-5582-8CD8-1891-4989B773EF09}"/>
              </a:ext>
            </a:extLst>
          </p:cNvPr>
          <p:cNvPicPr>
            <a:picLocks noChangeAspect="1"/>
          </p:cNvPicPr>
          <p:nvPr/>
        </p:nvPicPr>
        <p:blipFill rotWithShape="1">
          <a:blip r:embed="rId6"/>
          <a:srcRect t="-1755" b="-3118"/>
          <a:stretch/>
        </p:blipFill>
        <p:spPr>
          <a:xfrm>
            <a:off x="7629178" y="644936"/>
            <a:ext cx="962718" cy="1136610"/>
          </a:xfrm>
          <a:prstGeom prst="rect">
            <a:avLst/>
          </a:prstGeom>
        </p:spPr>
      </p:pic>
      <p:pic>
        <p:nvPicPr>
          <p:cNvPr id="24" name="Picture 23" descr="A person standing next to a house&#10;&#10;Description automatically generated">
            <a:extLst>
              <a:ext uri="{FF2B5EF4-FFF2-40B4-BE49-F238E27FC236}">
                <a16:creationId xmlns:a16="http://schemas.microsoft.com/office/drawing/2014/main" id="{9518B812-757F-E7EC-A507-B1219F2143FA}"/>
              </a:ext>
            </a:extLst>
          </p:cNvPr>
          <p:cNvPicPr>
            <a:picLocks noChangeAspect="1"/>
          </p:cNvPicPr>
          <p:nvPr/>
        </p:nvPicPr>
        <p:blipFill>
          <a:blip r:embed="rId7"/>
          <a:stretch>
            <a:fillRect/>
          </a:stretch>
        </p:blipFill>
        <p:spPr>
          <a:xfrm>
            <a:off x="5007065" y="711931"/>
            <a:ext cx="2145008" cy="1430005"/>
          </a:xfrm>
          <a:prstGeom prst="rect">
            <a:avLst/>
          </a:prstGeom>
        </p:spPr>
      </p:pic>
    </p:spTree>
    <p:extLst>
      <p:ext uri="{BB962C8B-B14F-4D97-AF65-F5344CB8AC3E}">
        <p14:creationId xmlns:p14="http://schemas.microsoft.com/office/powerpoint/2010/main" val="24193904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r>
              <a:rPr lang="en-SG" dirty="0">
                <a:latin typeface="Colour Sans" panose="02000503030000020004" pitchFamily="2" charset="0"/>
              </a:rPr>
              <a:t> Max</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nvGraphicFramePr>
        <p:xfrm>
          <a:off x="193626" y="601419"/>
          <a:ext cx="4440489" cy="3017520"/>
        </p:xfrm>
        <a:graphic>
          <a:graphicData uri="http://schemas.openxmlformats.org/drawingml/2006/table">
            <a:tbl>
              <a:tblPr firstRow="1" bandRow="1">
                <a:tableStyleId>{5940675A-B579-460E-94D1-54222C63F5DA}</a:tableStyleId>
              </a:tblPr>
              <a:tblGrid>
                <a:gridCol w="4440489">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8077">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My house is a symbol of my success, a pristine looking house fills me with pride. But constant rain and sun causing cracks on the walls, when water seeps through these cracks, it causes further damage to the structure. I want to give my house the best possible protection.</a:t>
                      </a:r>
                      <a:endParaRPr lang="en-SG" sz="105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23556">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81845">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MAX with its PU Technology, provides ultimate crack bridging </a:t>
                      </a:r>
                      <a:r>
                        <a:rPr lang="en-US" sz="1050" b="0" dirty="0" err="1">
                          <a:latin typeface="Open Sans" panose="020B0606030504020204" pitchFamily="34" charset="0"/>
                          <a:ea typeface="Open Sans" panose="020B0606030504020204" pitchFamily="34" charset="0"/>
                          <a:cs typeface="Open Sans" panose="020B0606030504020204" pitchFamily="34" charset="0"/>
                        </a:rPr>
                        <a:t>abiligy</a:t>
                      </a:r>
                      <a:r>
                        <a:rPr lang="en-US" sz="1050" b="0" dirty="0">
                          <a:latin typeface="Open Sans" panose="020B0606030504020204" pitchFamily="34" charset="0"/>
                          <a:ea typeface="Open Sans" panose="020B0606030504020204" pitchFamily="34" charset="0"/>
                          <a:cs typeface="Open Sans" panose="020B0606030504020204" pitchFamily="34" charset="0"/>
                        </a:rPr>
                        <a:t> of </a:t>
                      </a:r>
                      <a:r>
                        <a:rPr lang="en-US" sz="1050" b="0" dirty="0" err="1">
                          <a:latin typeface="Open Sans" panose="020B0606030504020204" pitchFamily="34" charset="0"/>
                          <a:ea typeface="Open Sans" panose="020B0606030504020204" pitchFamily="34" charset="0"/>
                          <a:cs typeface="Open Sans" panose="020B0606030504020204" pitchFamily="34" charset="0"/>
                        </a:rPr>
                        <a:t>upto</a:t>
                      </a:r>
                      <a:r>
                        <a:rPr lang="en-US" sz="1050" b="0" dirty="0">
                          <a:latin typeface="Open Sans" panose="020B0606030504020204" pitchFamily="34" charset="0"/>
                          <a:ea typeface="Open Sans" panose="020B0606030504020204" pitchFamily="34" charset="0"/>
                          <a:cs typeface="Open Sans" panose="020B0606030504020204" pitchFamily="34" charset="0"/>
                        </a:rPr>
                        <a:t> 0.5mm , Anti Advanced Alkali Guard, water repellent and ultimate weather resistant for your home. DWS MAX is an elastomeric paint comes PU technology which provides tough film with better adhesion, sheen and better DPUR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A long lasting beautiful home free from cracks, algae &amp; fungus, dirt &amp; water marks, </a:t>
                      </a:r>
                      <a:r>
                        <a:rPr lang="en-US" sz="1050" b="0" dirty="0" err="1">
                          <a:latin typeface="Open Sans" panose="020B0606030504020204" pitchFamily="34" charset="0"/>
                          <a:ea typeface="Open Sans" panose="020B0606030504020204" pitchFamily="34" charset="0"/>
                          <a:cs typeface="Open Sans" panose="020B0606030504020204" pitchFamily="34" charset="0"/>
                        </a:rPr>
                        <a:t>colour</a:t>
                      </a:r>
                      <a:r>
                        <a:rPr lang="en-US" sz="1050" b="0" dirty="0">
                          <a:latin typeface="Open Sans" panose="020B0606030504020204" pitchFamily="34" charset="0"/>
                          <a:ea typeface="Open Sans" panose="020B0606030504020204" pitchFamily="34" charset="0"/>
                          <a:cs typeface="Open Sans" panose="020B0606030504020204" pitchFamily="34" charset="0"/>
                        </a:rPr>
                        <a:t> fading, alkali and with 9 years warranty.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24750" y="1916074"/>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4L, 10L, 20L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nvGraphicFramePr>
        <p:xfrm>
          <a:off x="193626" y="3982941"/>
          <a:ext cx="3038524" cy="907717"/>
        </p:xfrm>
        <a:graphic>
          <a:graphicData uri="http://schemas.openxmlformats.org/drawingml/2006/table">
            <a:tbl>
              <a:tblPr firstRow="1" bandRow="1">
                <a:tableStyleId>{2D5ABB26-0587-4C30-8999-92F81FD0307C}</a:tableStyleId>
              </a:tblPr>
              <a:tblGrid>
                <a:gridCol w="1404442">
                  <a:extLst>
                    <a:ext uri="{9D8B030D-6E8A-4147-A177-3AD203B41FA5}">
                      <a16:colId xmlns:a16="http://schemas.microsoft.com/office/drawing/2014/main" val="2714193207"/>
                    </a:ext>
                  </a:extLst>
                </a:gridCol>
                <a:gridCol w="1634082">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Sheen Finish</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10-12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 opacity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just"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3258 Tinting</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6" name="Table 5">
            <a:extLst>
              <a:ext uri="{FF2B5EF4-FFF2-40B4-BE49-F238E27FC236}">
                <a16:creationId xmlns:a16="http://schemas.microsoft.com/office/drawing/2014/main" id="{23891076-E8FE-AF49-5DBF-8F6239FA4145}"/>
              </a:ext>
            </a:extLst>
          </p:cNvPr>
          <p:cNvGraphicFramePr>
            <a:graphicFrameLocks noGrp="1"/>
          </p:cNvGraphicFramePr>
          <p:nvPr/>
        </p:nvGraphicFramePr>
        <p:xfrm>
          <a:off x="3312809" y="3982939"/>
          <a:ext cx="3687298" cy="900016"/>
        </p:xfrm>
        <a:graphic>
          <a:graphicData uri="http://schemas.openxmlformats.org/drawingml/2006/table">
            <a:tbl>
              <a:tblPr firstRow="1" bandRow="1">
                <a:tableStyleId>{2D5ABB26-0587-4C30-8999-92F81FD0307C}</a:tableStyleId>
              </a:tblPr>
              <a:tblGrid>
                <a:gridCol w="1764016">
                  <a:extLst>
                    <a:ext uri="{9D8B030D-6E8A-4147-A177-3AD203B41FA5}">
                      <a16:colId xmlns:a16="http://schemas.microsoft.com/office/drawing/2014/main" val="3738590716"/>
                    </a:ext>
                  </a:extLst>
                </a:gridCol>
                <a:gridCol w="1923282">
                  <a:extLst>
                    <a:ext uri="{9D8B030D-6E8A-4147-A177-3AD203B41FA5}">
                      <a16:colId xmlns:a16="http://schemas.microsoft.com/office/drawing/2014/main" val="3750538898"/>
                    </a:ext>
                  </a:extLst>
                </a:gridCol>
              </a:tblGrid>
              <a:tr h="225004">
                <a:tc>
                  <a:txBody>
                    <a:bodyPr/>
                    <a:lstStyle/>
                    <a:p>
                      <a:pPr marL="85725" marR="0" lvl="0" indent="0"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Open Sans" panose="020B0606030504020204" pitchFamily="34" charset="0"/>
                          <a:cs typeface="Open Sans" panose="020B0606030504020204" pitchFamily="34" charset="0"/>
                        </a:rPr>
                        <a:t>Colour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High colour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25004">
                <a:tc>
                  <a:txBody>
                    <a:bodyPr/>
                    <a:lstStyle/>
                    <a:p>
                      <a:pPr marL="85725" marR="0" lvl="0" indent="0"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Open Sans" panose="020B0606030504020204" pitchFamily="34" charset="0"/>
                          <a:cs typeface="Open Sans" panose="020B0606030504020204" pitchFamily="34" charset="0"/>
                        </a:rPr>
                        <a:t>Algae &amp; Fungus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Excellent protection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Alkali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Superior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 / Warranty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9 years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4" name="TextBox 3">
            <a:extLst>
              <a:ext uri="{FF2B5EF4-FFF2-40B4-BE49-F238E27FC236}">
                <a16:creationId xmlns:a16="http://schemas.microsoft.com/office/drawing/2014/main" id="{E09ECB9B-4496-F6BB-2EE5-30E0410D2810}"/>
              </a:ext>
            </a:extLst>
          </p:cNvPr>
          <p:cNvSpPr txBox="1"/>
          <p:nvPr/>
        </p:nvSpPr>
        <p:spPr>
          <a:xfrm>
            <a:off x="7152073" y="3982939"/>
            <a:ext cx="1898038" cy="900015"/>
          </a:xfrm>
          <a:prstGeom prst="rect">
            <a:avLst/>
          </a:prstGeom>
          <a:noFill/>
        </p:spPr>
        <p:txBody>
          <a:bodyPr wrap="square" lIns="0" tIns="0" rIns="0" bIns="0" rtlCol="0">
            <a:noAutofit/>
          </a:bodyPr>
          <a:lstStyle/>
          <a:p>
            <a:r>
              <a:rPr lang="en-SG" sz="1400" b="0" dirty="0">
                <a:latin typeface="Colour Sans" panose="02000503030000020004" pitchFamily="2" charset="0"/>
              </a:rPr>
              <a:t>Other benefits:</a:t>
            </a:r>
          </a:p>
          <a:p>
            <a:pPr marL="285750" indent="-285750">
              <a:buFont typeface="Wingdings" panose="05000000000000000000" pitchFamily="2" charset="2"/>
              <a:buChar char="q"/>
            </a:pPr>
            <a:r>
              <a:rPr lang="en-SG" sz="1100" dirty="0">
                <a:latin typeface="Colour Sans" panose="02000503030000020004" pitchFamily="2" charset="0"/>
              </a:rPr>
              <a:t>Low VOC / Low Odour</a:t>
            </a:r>
            <a:endParaRPr lang="en-SG" sz="1100" b="0" dirty="0">
              <a:latin typeface="Colour Sans" panose="02000503030000020004" pitchFamily="2" charset="0"/>
            </a:endParaRPr>
          </a:p>
          <a:p>
            <a:pPr marL="285750" indent="-285750">
              <a:buFont typeface="Wingdings" panose="05000000000000000000" pitchFamily="2" charset="2"/>
              <a:buChar char="q"/>
            </a:pPr>
            <a:r>
              <a:rPr lang="en-SG" sz="1100" dirty="0">
                <a:latin typeface="Colour Sans" panose="02000503030000020004" pitchFamily="2" charset="0"/>
              </a:rPr>
              <a:t>No Added Lead &amp; mercury</a:t>
            </a:r>
          </a:p>
          <a:p>
            <a:endParaRPr lang="en-SG" sz="1400" b="0" dirty="0">
              <a:latin typeface="Colour Sans" panose="02000503030000020004" pitchFamily="2" charset="0"/>
            </a:endParaRPr>
          </a:p>
        </p:txBody>
      </p:sp>
      <p:pic>
        <p:nvPicPr>
          <p:cNvPr id="13" name="Picture 12" descr="Logo&#10;&#10;Description automatically generated">
            <a:extLst>
              <a:ext uri="{FF2B5EF4-FFF2-40B4-BE49-F238E27FC236}">
                <a16:creationId xmlns:a16="http://schemas.microsoft.com/office/drawing/2014/main" id="{CF3B684C-F080-33FA-3A32-6DECCCB705B8}"/>
              </a:ext>
            </a:extLst>
          </p:cNvPr>
          <p:cNvPicPr>
            <a:picLocks noChangeAspect="1"/>
          </p:cNvPicPr>
          <p:nvPr/>
        </p:nvPicPr>
        <p:blipFill>
          <a:blip r:embed="rId2"/>
          <a:stretch>
            <a:fillRect/>
          </a:stretch>
        </p:blipFill>
        <p:spPr>
          <a:xfrm>
            <a:off x="6176976" y="2960827"/>
            <a:ext cx="1176314" cy="1010293"/>
          </a:xfrm>
          <a:prstGeom prst="rect">
            <a:avLst/>
          </a:prstGeom>
        </p:spPr>
      </p:pic>
      <p:pic>
        <p:nvPicPr>
          <p:cNvPr id="7" name="Picture 6" descr="Max Pack 2022.png">
            <a:extLst>
              <a:ext uri="{FF2B5EF4-FFF2-40B4-BE49-F238E27FC236}">
                <a16:creationId xmlns:a16="http://schemas.microsoft.com/office/drawing/2014/main" id="{D94A17C1-8100-7319-F90D-74EAAB7828EE}"/>
              </a:ext>
            </a:extLst>
          </p:cNvPr>
          <p:cNvPicPr>
            <a:picLocks noChangeAspect="1"/>
          </p:cNvPicPr>
          <p:nvPr/>
        </p:nvPicPr>
        <p:blipFill>
          <a:blip r:embed="rId3" cstate="print"/>
          <a:srcRect b="11644"/>
          <a:stretch>
            <a:fillRect/>
          </a:stretch>
        </p:blipFill>
        <p:spPr>
          <a:xfrm>
            <a:off x="7449308" y="458258"/>
            <a:ext cx="1171575" cy="1399745"/>
          </a:xfrm>
          <a:prstGeom prst="rect">
            <a:avLst/>
          </a:prstGeom>
          <a:noFill/>
          <a:ln>
            <a:noFill/>
          </a:ln>
        </p:spPr>
      </p:pic>
      <p:pic>
        <p:nvPicPr>
          <p:cNvPr id="10" name="Picture 9" descr="Diagram&#10;&#10;Description automatically generated">
            <a:extLst>
              <a:ext uri="{FF2B5EF4-FFF2-40B4-BE49-F238E27FC236}">
                <a16:creationId xmlns:a16="http://schemas.microsoft.com/office/drawing/2014/main" id="{19DC4657-464F-7498-1BE7-B4691DAAB469}"/>
              </a:ext>
            </a:extLst>
          </p:cNvPr>
          <p:cNvPicPr>
            <a:picLocks noChangeAspect="1"/>
          </p:cNvPicPr>
          <p:nvPr/>
        </p:nvPicPr>
        <p:blipFill rotWithShape="1">
          <a:blip r:embed="rId4" cstate="print"/>
          <a:srcRect l="5174" t="3497" r="4122" b="3825"/>
          <a:stretch/>
        </p:blipFill>
        <p:spPr>
          <a:xfrm>
            <a:off x="5476851" y="437509"/>
            <a:ext cx="1243432" cy="1756877"/>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E23C9BC4-D650-BCCC-2B17-6DE4301EDFE7}"/>
              </a:ext>
            </a:extLst>
          </p:cNvPr>
          <p:cNvPicPr>
            <a:picLocks noChangeAspect="1"/>
          </p:cNvPicPr>
          <p:nvPr/>
        </p:nvPicPr>
        <p:blipFill>
          <a:blip r:embed="rId5"/>
          <a:stretch>
            <a:fillRect/>
          </a:stretch>
        </p:blipFill>
        <p:spPr>
          <a:xfrm>
            <a:off x="5990896" y="2583730"/>
            <a:ext cx="684227" cy="665386"/>
          </a:xfrm>
          <a:prstGeom prst="rect">
            <a:avLst/>
          </a:prstGeom>
          <a:noFill/>
          <a:ln>
            <a:noFill/>
          </a:ln>
        </p:spPr>
      </p:pic>
      <p:pic>
        <p:nvPicPr>
          <p:cNvPr id="15" name="Picture 14" descr="A picture containing logo&#10;&#10;Description automatically generated">
            <a:extLst>
              <a:ext uri="{FF2B5EF4-FFF2-40B4-BE49-F238E27FC236}">
                <a16:creationId xmlns:a16="http://schemas.microsoft.com/office/drawing/2014/main" id="{0DB24E02-186C-EAEF-05FB-F2671018BABB}"/>
              </a:ext>
            </a:extLst>
          </p:cNvPr>
          <p:cNvPicPr>
            <a:picLocks noChangeAspect="1"/>
          </p:cNvPicPr>
          <p:nvPr/>
        </p:nvPicPr>
        <p:blipFill>
          <a:blip r:embed="rId6"/>
          <a:stretch>
            <a:fillRect/>
          </a:stretch>
        </p:blipFill>
        <p:spPr>
          <a:xfrm>
            <a:off x="6720283" y="2571750"/>
            <a:ext cx="688194" cy="656462"/>
          </a:xfrm>
          <a:prstGeom prst="rect">
            <a:avLst/>
          </a:prstGeom>
          <a:noFill/>
          <a:ln>
            <a:noFill/>
          </a:ln>
        </p:spPr>
      </p:pic>
      <p:pic>
        <p:nvPicPr>
          <p:cNvPr id="16" name="Picture 15" descr="Logo, icon&#10;&#10;Description automatically generated">
            <a:extLst>
              <a:ext uri="{FF2B5EF4-FFF2-40B4-BE49-F238E27FC236}">
                <a16:creationId xmlns:a16="http://schemas.microsoft.com/office/drawing/2014/main" id="{2CADDFFC-0435-3913-E464-475119304AC7}"/>
              </a:ext>
            </a:extLst>
          </p:cNvPr>
          <p:cNvPicPr>
            <a:picLocks noChangeAspect="1"/>
          </p:cNvPicPr>
          <p:nvPr/>
        </p:nvPicPr>
        <p:blipFill>
          <a:blip r:embed="rId7"/>
          <a:stretch>
            <a:fillRect/>
          </a:stretch>
        </p:blipFill>
        <p:spPr>
          <a:xfrm>
            <a:off x="8110537" y="2381666"/>
            <a:ext cx="892394" cy="890610"/>
          </a:xfrm>
          <a:prstGeom prst="rect">
            <a:avLst/>
          </a:prstGeom>
        </p:spPr>
      </p:pic>
      <p:pic>
        <p:nvPicPr>
          <p:cNvPr id="26" name="Picture Placeholder 21" descr="A picture containing calendar&#10;&#10;Description automatically generated">
            <a:extLst>
              <a:ext uri="{FF2B5EF4-FFF2-40B4-BE49-F238E27FC236}">
                <a16:creationId xmlns:a16="http://schemas.microsoft.com/office/drawing/2014/main" id="{639F4CA7-3949-180F-0C84-E076B08FE413}"/>
              </a:ext>
            </a:extLst>
          </p:cNvPr>
          <p:cNvPicPr>
            <a:picLocks noChangeAspect="1"/>
          </p:cNvPicPr>
          <p:nvPr/>
        </p:nvPicPr>
        <p:blipFill>
          <a:blip r:embed="rId8" cstate="print"/>
          <a:srcRect l="12220" t="15414" r="15683" b="14367"/>
          <a:stretch>
            <a:fillRect/>
          </a:stretch>
        </p:blipFill>
        <p:spPr>
          <a:xfrm>
            <a:off x="4735870" y="2254339"/>
            <a:ext cx="1165016" cy="1619175"/>
          </a:xfrm>
          <a:prstGeom prst="rect">
            <a:avLst/>
          </a:prstGeom>
          <a:noFill/>
          <a:ln>
            <a:noFill/>
          </a:ln>
        </p:spPr>
      </p:pic>
      <p:pic>
        <p:nvPicPr>
          <p:cNvPr id="27" name="Picture 26" descr="Graphical user interface&#10;&#10;Description automatically generated">
            <a:extLst>
              <a:ext uri="{FF2B5EF4-FFF2-40B4-BE49-F238E27FC236}">
                <a16:creationId xmlns:a16="http://schemas.microsoft.com/office/drawing/2014/main" id="{4346D553-32AF-8D35-CA30-95653D0237EB}"/>
              </a:ext>
            </a:extLst>
          </p:cNvPr>
          <p:cNvPicPr>
            <a:picLocks noChangeAspect="1"/>
          </p:cNvPicPr>
          <p:nvPr/>
        </p:nvPicPr>
        <p:blipFill>
          <a:blip r:embed="rId9"/>
          <a:stretch>
            <a:fillRect/>
          </a:stretch>
        </p:blipFill>
        <p:spPr>
          <a:xfrm>
            <a:off x="7037289" y="2558831"/>
            <a:ext cx="1389250" cy="780354"/>
          </a:xfrm>
          <a:prstGeom prst="rect">
            <a:avLst/>
          </a:prstGeom>
        </p:spPr>
      </p:pic>
    </p:spTree>
    <p:extLst>
      <p:ext uri="{BB962C8B-B14F-4D97-AF65-F5344CB8AC3E}">
        <p14:creationId xmlns:p14="http://schemas.microsoft.com/office/powerpoint/2010/main" val="3437014734"/>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N_Functions_16x9">
  <a:themeElements>
    <a:clrScheme name="AkzoNobel">
      <a:dk1>
        <a:srgbClr val="000000"/>
      </a:dk1>
      <a:lt1>
        <a:srgbClr val="FFFFFF"/>
      </a:lt1>
      <a:dk2>
        <a:srgbClr val="868688"/>
      </a:dk2>
      <a:lt2>
        <a:srgbClr val="B7B9BA"/>
      </a:lt2>
      <a:accent1>
        <a:srgbClr val="005192"/>
      </a:accent1>
      <a:accent2>
        <a:srgbClr val="56378A"/>
      </a:accent2>
      <a:accent3>
        <a:srgbClr val="952D98"/>
      </a:accent3>
      <a:accent4>
        <a:srgbClr val="C3004A"/>
      </a:accent4>
      <a:accent5>
        <a:srgbClr val="0092BB"/>
      </a:accent5>
      <a:accent6>
        <a:srgbClr val="44697D"/>
      </a:accent6>
      <a:hlink>
        <a:srgbClr val="008BC5"/>
      </a:hlink>
      <a:folHlink>
        <a:srgbClr val="005192"/>
      </a:folHlink>
    </a:clrScheme>
    <a:fontScheme name="AkzoNob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rtlCol="0" anchor="t" anchorCtr="0"/>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b="0" dirty="0" smtClean="0"/>
        </a:defPPr>
      </a:lstStyle>
    </a:txDef>
  </a:objectDefaults>
  <a:extraClrSchemeLst/>
  <a:custClrLst>
    <a:custClr name="AN Dark Blue">
      <a:srgbClr val="005192"/>
    </a:custClr>
    <a:custClr name="AN Purple">
      <a:srgbClr val="56378A"/>
    </a:custClr>
    <a:custClr name="AN Violet">
      <a:srgbClr val="952D98"/>
    </a:custClr>
    <a:custClr name="AN Fuchsia">
      <a:srgbClr val="C3004A"/>
    </a:custClr>
    <a:custClr name="AN Turquoise">
      <a:srgbClr val="0092BB"/>
    </a:custClr>
    <a:custClr name="AN Gray Blue">
      <a:srgbClr val="44697D"/>
    </a:custClr>
    <a:custClr name="AN Gray">
      <a:srgbClr val="868688"/>
    </a:custClr>
    <a:custClr name=" ">
      <a:srgbClr val="FFFFFF"/>
    </a:custClr>
    <a:custClr name=" ">
      <a:srgbClr val="FFFFFF"/>
    </a:custClr>
    <a:custClr name=" ">
      <a:srgbClr val="FFFFFF"/>
    </a:custClr>
    <a:custClr name="AN Light Blue">
      <a:srgbClr val="008BC5"/>
    </a:custClr>
    <a:custClr name="AN Pale Purple">
      <a:srgbClr val="C5BBDA"/>
    </a:custClr>
    <a:custClr name="AN Pale Violet">
      <a:srgbClr val="C966CD"/>
    </a:custClr>
    <a:custClr name="AN Pale Fuchsia">
      <a:srgbClr val="E64487"/>
    </a:custClr>
    <a:custClr name="AN Pale Turquoise">
      <a:srgbClr val="55BECF"/>
    </a:custClr>
    <a:custClr name="AN Pale Gray Blue">
      <a:srgbClr val="B9C9D0"/>
    </a:custClr>
    <a:custClr name="AN Pale Gray">
      <a:srgbClr val="B7B9BA"/>
    </a:custClr>
  </a:custClrLst>
  <a:extLst>
    <a:ext uri="{05A4C25C-085E-4340-85A3-A5531E510DB2}">
      <thm15:themeFamily xmlns:thm15="http://schemas.microsoft.com/office/thememl/2012/main" name="AN_Template_16x9_20180322.potx" id="{95D95A4F-F007-4B1E-9B31-0B34B8171606}" vid="{4852B979-E21C-4D34-B29B-103F9C9CF6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AN Working Document" ma:contentTypeID="0x0101005C1BEE2454CD7640B6C1B8BA67C5522501003075CCE47238AE46A7103EB058253FA4" ma:contentTypeVersion="117" ma:contentTypeDescription="Create a new document." ma:contentTypeScope="" ma:versionID="e18937166cb4437a4acefc0441a84a00">
  <xsd:schema xmlns:xsd="http://www.w3.org/2001/XMLSchema" xmlns:xs="http://www.w3.org/2001/XMLSchema" xmlns:p="http://schemas.microsoft.com/office/2006/metadata/properties" xmlns:ns1="http://schemas.microsoft.com/sharepoint/v3" xmlns:ns2="4fab6e6a-9d73-4e0c-873f-95a2af16e75c" xmlns:ns3="7dc9010c-46e6-4946-b720-0daeb4a043eb" targetNamespace="http://schemas.microsoft.com/office/2006/metadata/properties" ma:root="true" ma:fieldsID="0bf93d1e2f6e3e6f91e8ac93987f56da" ns1:_="" ns2:_="" ns3:_="">
    <xsd:import namespace="http://schemas.microsoft.com/sharepoint/v3"/>
    <xsd:import namespace="4fab6e6a-9d73-4e0c-873f-95a2af16e75c"/>
    <xsd:import namespace="7dc9010c-46e6-4946-b720-0daeb4a043eb"/>
    <xsd:element name="properties">
      <xsd:complexType>
        <xsd:sequence>
          <xsd:element name="documentManagement">
            <xsd:complexType>
              <xsd:all>
                <xsd:element ref="ns2:g9029d403c5c40e3b969b18adb6fd5b9" minOccurs="0"/>
                <xsd:element ref="ns2:TaxCatchAll" minOccurs="0"/>
                <xsd:element ref="ns2:TaxCatchAllLabel" minOccurs="0"/>
                <xsd:element ref="ns2:cc2dd03876fb497f97efb31ac36a49be" minOccurs="0"/>
                <xsd:element ref="ns2:d085d8b774b34c079f4d06fc1b85e285" minOccurs="0"/>
                <xsd:element ref="ns2:ocd95ad6b8e04e7f842942825668fbb5" minOccurs="0"/>
                <xsd:element ref="ns1:ol_Department" minOccurs="0"/>
                <xsd:element ref="ns2:mae7e2ab67634575ac873c82e00fa1a0" minOccurs="0"/>
                <xsd:element ref="ns2:mda0baadc97c4db7badb76e25463554a" minOccurs="0"/>
                <xsd:element ref="ns2:ef1fcb5509b14f4497a7b17975627e9f" minOccurs="0"/>
                <xsd:element ref="ns2:aa8db5530e2a45348bde7c5817e341ff" minOccurs="0"/>
                <xsd:element ref="ns2:a3d9eac3772e4880895b85fe254adfa9" minOccurs="0"/>
                <xsd:element ref="ns2:j66dce8a783c450aa3780bca39aa40ce" minOccurs="0"/>
                <xsd:element ref="ns2:i7bf91362ff6412db9e6f8c4b81f26b3" minOccurs="0"/>
                <xsd:element ref="ns2:labc0929767c4783b2d8fa740ca218b7" minOccurs="0"/>
                <xsd:element ref="ns2:d20803f3fe4247919b9b759f5e362834" minOccurs="0"/>
                <xsd:element ref="ns2:d32ae41130da493b86132e3a953071f9"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ol_Department" ma:index="18" nillable="true" ma:displayName="Department" ma:internalName="ol_Departmen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ab6e6a-9d73-4e0c-873f-95a2af16e75c" elementFormDefault="qualified">
    <xsd:import namespace="http://schemas.microsoft.com/office/2006/documentManagement/types"/>
    <xsd:import namespace="http://schemas.microsoft.com/office/infopath/2007/PartnerControls"/>
    <xsd:element name="g9029d403c5c40e3b969b18adb6fd5b9" ma:index="8" ma:taxonomy="true" ma:internalName="g9029d403c5c40e3b969b18adb6fd5b9" ma:taxonomyFieldName="AN_x002d_BusinessAreaCode" ma:displayName="Business Area Code" ma:readOnly="false" ma:default="" ma:fieldId="{09029d40-3c5c-40e3-b969-b18adb6fd5b9}" ma:taxonomyMulti="true" ma:sspId="34817a06-5577-4462-8781-9851d056e4aa" ma:termSetId="4be3c42f-e5b6-4330-9300-cb1919e8b84c"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5a065d3e-d8d4-41f1-944f-59bda982b42f}" ma:internalName="TaxCatchAll" ma:showField="CatchAllData" ma:web="7dc9010c-46e6-4946-b720-0daeb4a043eb">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065d3e-d8d4-41f1-944f-59bda982b42f}" ma:internalName="TaxCatchAllLabel" ma:readOnly="true" ma:showField="CatchAllDataLabel" ma:web="7dc9010c-46e6-4946-b720-0daeb4a043eb">
      <xsd:complexType>
        <xsd:complexContent>
          <xsd:extension base="dms:MultiChoiceLookup">
            <xsd:sequence>
              <xsd:element name="Value" type="dms:Lookup" maxOccurs="unbounded" minOccurs="0" nillable="true"/>
            </xsd:sequence>
          </xsd:extension>
        </xsd:complexContent>
      </xsd:complexType>
    </xsd:element>
    <xsd:element name="cc2dd03876fb497f97efb31ac36a49be" ma:index="12" ma:taxonomy="true" ma:internalName="cc2dd03876fb497f97efb31ac36a49be" ma:taxonomyFieldName="AN_x002d_BusinessAreaName" ma:displayName="Business Area Name" ma:readOnly="false" ma:default="" ma:fieldId="{cc2dd038-76fb-497f-97ef-b31ac36a49be}" ma:taxonomyMulti="true" ma:sspId="34817a06-5577-4462-8781-9851d056e4aa" ma:termSetId="b4ba9ded-7c82-449c-8669-f58e84b8420c" ma:anchorId="00000000-0000-0000-0000-000000000000" ma:open="false" ma:isKeyword="false">
      <xsd:complexType>
        <xsd:sequence>
          <xsd:element ref="pc:Terms" minOccurs="0" maxOccurs="1"/>
        </xsd:sequence>
      </xsd:complexType>
    </xsd:element>
    <xsd:element name="d085d8b774b34c079f4d06fc1b85e285" ma:index="14" ma:taxonomy="true" ma:internalName="d085d8b774b34c079f4d06fc1b85e285" ma:taxonomyFieldName="AN_x002d_BusinessUnitCode" ma:displayName="Business Unit Code" ma:default="" ma:fieldId="{d085d8b7-74b3-4c07-9f4d-06fc1b85e285}" ma:taxonomyMulti="true" ma:sspId="34817a06-5577-4462-8781-9851d056e4aa" ma:termSetId="18ce08ee-805a-48c8-8f23-d5b3bf5757ba" ma:anchorId="00000000-0000-0000-0000-000000000000" ma:open="false" ma:isKeyword="false">
      <xsd:complexType>
        <xsd:sequence>
          <xsd:element ref="pc:Terms" minOccurs="0" maxOccurs="1"/>
        </xsd:sequence>
      </xsd:complexType>
    </xsd:element>
    <xsd:element name="ocd95ad6b8e04e7f842942825668fbb5" ma:index="16" ma:taxonomy="true" ma:internalName="ocd95ad6b8e04e7f842942825668fbb5" ma:taxonomyFieldName="AN_x002d_BusinessUnitName" ma:displayName="Business Unit Name" ma:default="" ma:fieldId="{8cd95ad6-b8e0-4e7f-8429-42825668fbb5}" ma:taxonomyMulti="true" ma:sspId="34817a06-5577-4462-8781-9851d056e4aa" ma:termSetId="065ab6a1-3071-4584-b682-6da83ab86c5a" ma:anchorId="00000000-0000-0000-0000-000000000000" ma:open="false" ma:isKeyword="false">
      <xsd:complexType>
        <xsd:sequence>
          <xsd:element ref="pc:Terms" minOccurs="0" maxOccurs="1"/>
        </xsd:sequence>
      </xsd:complexType>
    </xsd:element>
    <xsd:element name="mae7e2ab67634575ac873c82e00fa1a0" ma:index="19" ma:taxonomy="true" ma:internalName="mae7e2ab67634575ac873c82e00fa1a0" ma:taxonomyFieldName="AN_x002d_TopicArea" ma:displayName="Topic Area" ma:fieldId="{6ae7e2ab-6763-4575-ac87-3c82e00fa1a0}" ma:sspId="34817a06-5577-4462-8781-9851d056e4aa" ma:termSetId="b40e0041-f740-470c-9d94-0b547bccd21a" ma:anchorId="00000000-0000-0000-0000-000000000000" ma:open="false" ma:isKeyword="false">
      <xsd:complexType>
        <xsd:sequence>
          <xsd:element ref="pc:Terms" minOccurs="0" maxOccurs="1"/>
        </xsd:sequence>
      </xsd:complexType>
    </xsd:element>
    <xsd:element name="mda0baadc97c4db7badb76e25463554a" ma:index="21" ma:taxonomy="true" ma:internalName="mda0baadc97c4db7badb76e25463554a" ma:taxonomyFieldName="AN_x002d_CountryCode" ma:displayName="Country Code" ma:default="" ma:fieldId="{6da0baad-c97c-4db7-badb-76e25463554a}" ma:taxonomyMulti="true" ma:sspId="34817a06-5577-4462-8781-9851d056e4aa" ma:termSetId="7cb3b333-7ce8-493a-8c70-f93807ff97dd" ma:anchorId="00000000-0000-0000-0000-000000000000" ma:open="false" ma:isKeyword="false">
      <xsd:complexType>
        <xsd:sequence>
          <xsd:element ref="pc:Terms" minOccurs="0" maxOccurs="1"/>
        </xsd:sequence>
      </xsd:complexType>
    </xsd:element>
    <xsd:element name="ef1fcb5509b14f4497a7b17975627e9f" ma:index="23" ma:taxonomy="true" ma:internalName="ef1fcb5509b14f4497a7b17975627e9f" ma:taxonomyFieldName="AN_x002d_CountryName" ma:displayName="Country Name" ma:default="" ma:fieldId="{ef1fcb55-09b1-4f44-97a7-b17975627e9f}" ma:taxonomyMulti="true" ma:sspId="34817a06-5577-4462-8781-9851d056e4aa" ma:termSetId="82f4b838-eff4-4f3c-a1fd-2b4ec7e3b9d2" ma:anchorId="00000000-0000-0000-0000-000000000000" ma:open="false" ma:isKeyword="false">
      <xsd:complexType>
        <xsd:sequence>
          <xsd:element ref="pc:Terms" minOccurs="0" maxOccurs="1"/>
        </xsd:sequence>
      </xsd:complexType>
    </xsd:element>
    <xsd:element name="aa8db5530e2a45348bde7c5817e341ff" ma:index="25" ma:taxonomy="true" ma:internalName="aa8db5530e2a45348bde7c5817e341ff" ma:taxonomyFieldName="AN_x002d_SecurityClass" ma:displayName="Security Class" ma:fieldId="{aa8db553-0e2a-4534-8bde-7c5817e341ff}" ma:sspId="34817a06-5577-4462-8781-9851d056e4aa" ma:termSetId="aa54f70f-17d9-40ad-be86-41ba6aadaa28" ma:anchorId="00000000-0000-0000-0000-000000000000" ma:open="false" ma:isKeyword="false">
      <xsd:complexType>
        <xsd:sequence>
          <xsd:element ref="pc:Terms" minOccurs="0" maxOccurs="1"/>
        </xsd:sequence>
      </xsd:complexType>
    </xsd:element>
    <xsd:element name="a3d9eac3772e4880895b85fe254adfa9" ma:index="27" ma:taxonomy="true" ma:internalName="a3d9eac3772e4880895b85fe254adfa9" ma:taxonomyFieldName="AN_x002d_RegionCode" ma:displayName="Region Code" ma:fieldId="{a3d9eac3-772e-4880-895b-85fe254adfa9}" ma:sspId="34817a06-5577-4462-8781-9851d056e4aa" ma:termSetId="4b6f7656-1c15-4149-a07f-5ccc2445063c" ma:anchorId="00000000-0000-0000-0000-000000000000" ma:open="false" ma:isKeyword="false">
      <xsd:complexType>
        <xsd:sequence>
          <xsd:element ref="pc:Terms" minOccurs="0" maxOccurs="1"/>
        </xsd:sequence>
      </xsd:complexType>
    </xsd:element>
    <xsd:element name="j66dce8a783c450aa3780bca39aa40ce" ma:index="29" ma:taxonomy="true" ma:internalName="j66dce8a783c450aa3780bca39aa40ce" ma:taxonomyFieldName="AN_x002d_RegionName" ma:displayName="Region Name" ma:fieldId="{366dce8a-783c-450a-a378-0bca39aa40ce}" ma:sspId="34817a06-5577-4462-8781-9851d056e4aa" ma:termSetId="6ed19847-4020-4c57-904e-b70bd42e29c6" ma:anchorId="00000000-0000-0000-0000-000000000000" ma:open="false" ma:isKeyword="false">
      <xsd:complexType>
        <xsd:sequence>
          <xsd:element ref="pc:Terms" minOccurs="0" maxOccurs="1"/>
        </xsd:sequence>
      </xsd:complexType>
    </xsd:element>
    <xsd:element name="i7bf91362ff6412db9e6f8c4b81f26b3" ma:index="31" ma:taxonomy="true" ma:internalName="i7bf91362ff6412db9e6f8c4b81f26b3" ma:taxonomyFieldName="AN_x002d_ClusterCode" ma:displayName="Cluster Code" ma:fieldId="{27bf9136-2ff6-412d-b9e6-f8c4b81f26b3}" ma:sspId="34817a06-5577-4462-8781-9851d056e4aa" ma:termSetId="d5563a6b-3c50-42f9-a70e-dd40e3934e9f" ma:anchorId="00000000-0000-0000-0000-000000000000" ma:open="false" ma:isKeyword="false">
      <xsd:complexType>
        <xsd:sequence>
          <xsd:element ref="pc:Terms" minOccurs="0" maxOccurs="1"/>
        </xsd:sequence>
      </xsd:complexType>
    </xsd:element>
    <xsd:element name="labc0929767c4783b2d8fa740ca218b7" ma:index="33" ma:taxonomy="true" ma:internalName="labc0929767c4783b2d8fa740ca218b7" ma:taxonomyFieldName="AN_x002d_ClusterName" ma:displayName="Cluster Name" ma:fieldId="{5abc0929-767c-4783-b2d8-fa740ca218b7}" ma:sspId="34817a06-5577-4462-8781-9851d056e4aa" ma:termSetId="948d2c6f-5048-46cd-906c-1ac4b0e271e4" ma:anchorId="00000000-0000-0000-0000-000000000000" ma:open="false" ma:isKeyword="false">
      <xsd:complexType>
        <xsd:sequence>
          <xsd:element ref="pc:Terms" minOccurs="0" maxOccurs="1"/>
        </xsd:sequence>
      </xsd:complexType>
    </xsd:element>
    <xsd:element name="d20803f3fe4247919b9b759f5e362834" ma:index="35" ma:taxonomy="true" ma:internalName="d20803f3fe4247919b9b759f5e362834" ma:taxonomyFieldName="AN_x002d_SiteCode" ma:displayName="Site Code" ma:fieldId="{d20803f3-fe42-4791-9b9b-759f5e362834}" ma:sspId="34817a06-5577-4462-8781-9851d056e4aa" ma:termSetId="ba35cd31-86dc-4463-99fb-47af86809616" ma:anchorId="00000000-0000-0000-0000-000000000000" ma:open="false" ma:isKeyword="false">
      <xsd:complexType>
        <xsd:sequence>
          <xsd:element ref="pc:Terms" minOccurs="0" maxOccurs="1"/>
        </xsd:sequence>
      </xsd:complexType>
    </xsd:element>
    <xsd:element name="d32ae41130da493b86132e3a953071f9" ma:index="37" ma:taxonomy="true" ma:internalName="d32ae41130da493b86132e3a953071f9" ma:taxonomyFieldName="AN_x002d_SiteName" ma:displayName="Site Name" ma:fieldId="{d32ae411-30da-493b-8613-2e3a953071f9}" ma:sspId="34817a06-5577-4462-8781-9851d056e4aa" ma:termSetId="cd6c1a7e-5fc1-459f-98cf-50c16f7282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dc9010c-46e6-4946-b720-0daeb4a043eb" elementFormDefault="qualified">
    <xsd:import namespace="http://schemas.microsoft.com/office/2006/documentManagement/types"/>
    <xsd:import namespace="http://schemas.microsoft.com/office/infopath/2007/PartnerControls"/>
    <xsd:element name="_dlc_DocId" ma:index="39" nillable="true" ma:displayName="Document ID Value" ma:description="The value of the document ID assigned to this item." ma:indexed="true" ma:internalName="_dlc_DocId" ma:readOnly="true">
      <xsd:simpleType>
        <xsd:restriction base="dms:Text"/>
      </xsd:simpleType>
    </xsd:element>
    <xsd:element name="_dlc_DocIdUrl" ma:index="4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SharedContentType xmlns="Microsoft.SharePoint.Taxonomy.ContentTypeSync" SourceId="34817a06-5577-4462-8781-9851d056e4aa" ContentTypeId="0x0101005C1BEE2454CD7640B6C1B8BA67C5522501" PreviousValue="false"/>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mso-contentType ?>
<FormTemplates xmlns="http://schemas.microsoft.com/sharepoint/v3/contenttype/forms">
  <Display>DocumentLibraryForm</Display>
  <Edit>DocumentLibraryForm</Edit>
  <New>DocumentLibraryForm</New>
</FormTemplates>
</file>

<file path=customXml/item5.xml><?xml version="1.0" encoding="utf-8"?>
<p:properties xmlns:p="http://schemas.microsoft.com/office/2006/metadata/properties" xmlns:xsi="http://www.w3.org/2001/XMLSchema-instance" xmlns:pc="http://schemas.microsoft.com/office/infopath/2007/PartnerControls">
  <documentManagement>
    <aa8db5530e2a45348bde7c5817e341ff xmlns="4fab6e6a-9d73-4e0c-873f-95a2af16e75c">
      <Terms xmlns="http://schemas.microsoft.com/office/infopath/2007/PartnerControls">
        <TermInfo xmlns="http://schemas.microsoft.com/office/infopath/2007/PartnerControls">
          <TermName xmlns="http://schemas.microsoft.com/office/infopath/2007/PartnerControls">Restricted</TermName>
          <TermId xmlns="http://schemas.microsoft.com/office/infopath/2007/PartnerControls">bbd8224c-5f2c-46d6-b6c8-7d3985b69fd1</TermId>
        </TermInfo>
      </Terms>
    </aa8db5530e2a45348bde7c5817e341ff>
    <ol_Department xmlns="http://schemas.microsoft.com/sharepoint/v3">DP SESA Commercial Excellence</ol_Department>
    <d085d8b774b34c079f4d06fc1b85e285 xmlns="4fab6e6a-9d73-4e0c-873f-95a2af16e75c">
      <Terms xmlns="http://schemas.microsoft.com/office/infopath/2007/PartnerControls">
        <TermInfo xmlns="http://schemas.microsoft.com/office/infopath/2007/PartnerControls">
          <TermName xmlns="http://schemas.microsoft.com/office/infopath/2007/PartnerControls">BADP</TermName>
          <TermId xmlns="http://schemas.microsoft.com/office/infopath/2007/PartnerControls">a2709f12-3b57-4802-914e-16530e1e0585</TermId>
        </TermInfo>
      </Terms>
    </d085d8b774b34c079f4d06fc1b85e285>
    <_dlc_DocId xmlns="7dc9010c-46e6-4946-b720-0daeb4a043eb">SPOSC00008-351303162-39617</_dlc_DocId>
    <labc0929767c4783b2d8fa740ca218b7 xmlns="4fab6e6a-9d73-4e0c-873f-95a2af16e75c">
      <Terms xmlns="http://schemas.microsoft.com/office/infopath/2007/PartnerControls">
        <TermInfo xmlns="http://schemas.microsoft.com/office/infopath/2007/PartnerControls">
          <TermName xmlns="http://schemas.microsoft.com/office/infopath/2007/PartnerControls">Central Europe</TermName>
          <TermId xmlns="http://schemas.microsoft.com/office/infopath/2007/PartnerControls">b1cfca3a-f357-40e6-98ad-6479002c6777</TermId>
        </TermInfo>
      </Terms>
    </labc0929767c4783b2d8fa740ca218b7>
    <ef1fcb5509b14f4497a7b17975627e9f xmlns="4fab6e6a-9d73-4e0c-873f-95a2af16e75c">
      <Terms xmlns="http://schemas.microsoft.com/office/infopath/2007/PartnerControls">
        <TermInfo xmlns="http://schemas.microsoft.com/office/infopath/2007/PartnerControls">
          <TermName xmlns="http://schemas.microsoft.com/office/infopath/2007/PartnerControls">Argentina</TermName>
          <TermId xmlns="http://schemas.microsoft.com/office/infopath/2007/PartnerControls">01293ee1-c970-4eac-9acd-1037020c531b</TermId>
        </TermInfo>
      </Terms>
    </ef1fcb5509b14f4497a7b17975627e9f>
    <i7bf91362ff6412db9e6f8c4b81f26b3 xmlns="4fab6e6a-9d73-4e0c-873f-95a2af16e75c">
      <Terms xmlns="http://schemas.microsoft.com/office/infopath/2007/PartnerControls">
        <TermInfo xmlns="http://schemas.microsoft.com/office/infopath/2007/PartnerControls">
          <TermName xmlns="http://schemas.microsoft.com/office/infopath/2007/PartnerControls">CEUR</TermName>
          <TermId xmlns="http://schemas.microsoft.com/office/infopath/2007/PartnerControls">c2b0dd99-0ebb-4475-af32-8c000ce005d6</TermId>
        </TermInfo>
      </Terms>
    </i7bf91362ff6412db9e6f8c4b81f26b3>
    <mda0baadc97c4db7badb76e25463554a xmlns="4fab6e6a-9d73-4e0c-873f-95a2af16e75c">
      <Terms xmlns="http://schemas.microsoft.com/office/infopath/2007/PartnerControls">
        <TermInfo xmlns="http://schemas.microsoft.com/office/infopath/2007/PartnerControls">
          <TermName xmlns="http://schemas.microsoft.com/office/infopath/2007/PartnerControls">AE</TermName>
          <TermId xmlns="http://schemas.microsoft.com/office/infopath/2007/PartnerControls">affb6a9a-f2a3-422a-b2a5-1a9a1e8f1224</TermId>
        </TermInfo>
      </Terms>
    </mda0baadc97c4db7badb76e25463554a>
    <ocd95ad6b8e04e7f842942825668fbb5 xmlns="4fab6e6a-9d73-4e0c-873f-95a2af16e75c">
      <Terms xmlns="http://schemas.microsoft.com/office/infopath/2007/PartnerControls">
        <TermInfo xmlns="http://schemas.microsoft.com/office/infopath/2007/PartnerControls">
          <TermName xmlns="http://schemas.microsoft.com/office/infopath/2007/PartnerControls">Corporate Communications and Public Affairs</TermName>
          <TermId xmlns="http://schemas.microsoft.com/office/infopath/2007/PartnerControls">071986f4-f637-475f-bc64-438ab2e3d18e</TermId>
        </TermInfo>
      </Terms>
    </ocd95ad6b8e04e7f842942825668fbb5>
    <d20803f3fe4247919b9b759f5e362834 xmlns="4fab6e6a-9d73-4e0c-873f-95a2af16e75c">
      <Terms xmlns="http://schemas.microsoft.com/office/infopath/2007/PartnerControls">
        <TermInfo xmlns="http://schemas.microsoft.com/office/infopath/2007/PartnerControls">
          <TermName xmlns="http://schemas.microsoft.com/office/infopath/2007/PartnerControls">SGW</TermName>
          <TermId xmlns="http://schemas.microsoft.com/office/infopath/2007/PartnerControls">1bc8357a-14b7-4009-ab05-a97a180b0dc3</TermId>
        </TermInfo>
      </Terms>
    </d20803f3fe4247919b9b759f5e362834>
    <j66dce8a783c450aa3780bca39aa40ce xmlns="4fab6e6a-9d73-4e0c-873f-95a2af16e75c">
      <Terms xmlns="http://schemas.microsoft.com/office/infopath/2007/PartnerControls">
        <TermInfo xmlns="http://schemas.microsoft.com/office/infopath/2007/PartnerControls">
          <TermName xmlns="http://schemas.microsoft.com/office/infopath/2007/PartnerControls">ASIA PACIFIC</TermName>
          <TermId xmlns="http://schemas.microsoft.com/office/infopath/2007/PartnerControls">d8063886-63c9-4901-9180-ec1d4acc9200</TermId>
        </TermInfo>
      </Terms>
    </j66dce8a783c450aa3780bca39aa40ce>
    <_dlc_DocIdUrl xmlns="7dc9010c-46e6-4946-b720-0daeb4a043eb">
      <Url>https://akzonobel.sharepoint.com/sites/SC00008/T13201/_layouts/15/DocIdRedir.aspx?ID=SPOSC00008-351303162-39617</Url>
      <Description>SPOSC00008-351303162-39617</Description>
    </_dlc_DocIdUrl>
    <a3d9eac3772e4880895b85fe254adfa9 xmlns="4fab6e6a-9d73-4e0c-873f-95a2af16e75c">
      <Terms xmlns="http://schemas.microsoft.com/office/infopath/2007/PartnerControls">
        <TermInfo xmlns="http://schemas.microsoft.com/office/infopath/2007/PartnerControls">
          <TermName xmlns="http://schemas.microsoft.com/office/infopath/2007/PartnerControls">AMER</TermName>
          <TermId xmlns="http://schemas.microsoft.com/office/infopath/2007/PartnerControls">81521a81-7113-43b3-a1b1-174c68bc0af1</TermId>
        </TermInfo>
      </Terms>
    </a3d9eac3772e4880895b85fe254adfa9>
    <g9029d403c5c40e3b969b18adb6fd5b9 xmlns="4fab6e6a-9d73-4e0c-873f-95a2af16e75c">
      <Terms xmlns="http://schemas.microsoft.com/office/infopath/2007/PartnerControls">
        <TermInfo xmlns="http://schemas.microsoft.com/office/infopath/2007/PartnerControls">
          <TermName xmlns="http://schemas.microsoft.com/office/infopath/2007/PartnerControls">DP</TermName>
          <TermId xmlns="http://schemas.microsoft.com/office/infopath/2007/PartnerControls">b9b347ac-58c5-4a62-954d-4208f7a10217</TermId>
        </TermInfo>
      </Terms>
    </g9029d403c5c40e3b969b18adb6fd5b9>
    <d32ae41130da493b86132e3a953071f9 xmlns="4fab6e6a-9d73-4e0c-873f-95a2af16e75c">
      <Terms xmlns="http://schemas.microsoft.com/office/infopath/2007/PartnerControls">
        <TermInfo xmlns="http://schemas.microsoft.com/office/infopath/2007/PartnerControls">
          <TermName xmlns="http://schemas.microsoft.com/office/infopath/2007/PartnerControls">Aabyhoej</TermName>
          <TermId xmlns="http://schemas.microsoft.com/office/infopath/2007/PartnerControls">1c1c43b1-9bd1-447e-b35b-b64e2dd2b66a</TermId>
        </TermInfo>
      </Terms>
    </d32ae41130da493b86132e3a953071f9>
    <cc2dd03876fb497f97efb31ac36a49be xmlns="4fab6e6a-9d73-4e0c-873f-95a2af16e75c">
      <Terms xmlns="http://schemas.microsoft.com/office/infopath/2007/PartnerControls">
        <TermInfo xmlns="http://schemas.microsoft.com/office/infopath/2007/PartnerControls">
          <TermName xmlns="http://schemas.microsoft.com/office/infopath/2007/PartnerControls">Decorative Paints</TermName>
          <TermId xmlns="http://schemas.microsoft.com/office/infopath/2007/PartnerControls">fb95134c-f750-479c-8c94-c6cfe5c93d85</TermId>
        </TermInfo>
      </Terms>
    </cc2dd03876fb497f97efb31ac36a49be>
    <mae7e2ab67634575ac873c82e00fa1a0 xmlns="4fab6e6a-9d73-4e0c-873f-95a2af16e75c">
      <Terms xmlns="http://schemas.microsoft.com/office/infopath/2007/PartnerControls">
        <TermInfo xmlns="http://schemas.microsoft.com/office/infopath/2007/PartnerControls">
          <TermName xmlns="http://schemas.microsoft.com/office/infopath/2007/PartnerControls">Communication</TermName>
          <TermId xmlns="http://schemas.microsoft.com/office/infopath/2007/PartnerControls">679be991-455d-4b1e-9b5a-ea1100e23e6c</TermId>
        </TermInfo>
      </Terms>
    </mae7e2ab67634575ac873c82e00fa1a0>
    <TaxCatchAll xmlns="4fab6e6a-9d73-4e0c-873f-95a2af16e75c">
      <Value>443</Value>
      <Value>97</Value>
      <Value>182</Value>
      <Value>73</Value>
      <Value>212</Value>
      <Value>24</Value>
      <Value>23</Value>
      <Value>96</Value>
      <Value>15</Value>
      <Value>274</Value>
      <Value>82</Value>
      <Value>44</Value>
      <Value>191</Value>
      <Value>335</Value>
    </TaxCatchAll>
  </documentManagement>
</p:properties>
</file>

<file path=customXml/itemProps1.xml><?xml version="1.0" encoding="utf-8"?>
<ds:datastoreItem xmlns:ds="http://schemas.openxmlformats.org/officeDocument/2006/customXml" ds:itemID="{6F2C0CC2-D8B6-4384-9649-0A9D74BEF048}"/>
</file>

<file path=customXml/itemProps2.xml><?xml version="1.0" encoding="utf-8"?>
<ds:datastoreItem xmlns:ds="http://schemas.openxmlformats.org/officeDocument/2006/customXml" ds:itemID="{75A2285A-5330-4BC6-93AC-772038762676}"/>
</file>

<file path=customXml/itemProps3.xml><?xml version="1.0" encoding="utf-8"?>
<ds:datastoreItem xmlns:ds="http://schemas.openxmlformats.org/officeDocument/2006/customXml" ds:itemID="{4444C138-BD82-44AA-9427-90B4A57665A5}"/>
</file>

<file path=customXml/itemProps4.xml><?xml version="1.0" encoding="utf-8"?>
<ds:datastoreItem xmlns:ds="http://schemas.openxmlformats.org/officeDocument/2006/customXml" ds:itemID="{CE49301F-E0A8-4371-9FC3-BD51691D0BDB}"/>
</file>

<file path=customXml/itemProps5.xml><?xml version="1.0" encoding="utf-8"?>
<ds:datastoreItem xmlns:ds="http://schemas.openxmlformats.org/officeDocument/2006/customXml" ds:itemID="{B70FDED1-C8BA-4779-AE4A-0976E61BD255}"/>
</file>

<file path=docProps/app.xml><?xml version="1.0" encoding="utf-8"?>
<Properties xmlns="http://schemas.openxmlformats.org/officeDocument/2006/extended-properties" xmlns:vt="http://schemas.openxmlformats.org/officeDocument/2006/docPropsVTypes">
  <Template>blank</Template>
  <TotalTime>1516</TotalTime>
  <Words>4783</Words>
  <Application>Microsoft Office PowerPoint</Application>
  <PresentationFormat>On-screen Show (16:9)</PresentationFormat>
  <Paragraphs>773</Paragraphs>
  <Slides>25</Slides>
  <Notes>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25</vt:i4>
      </vt:variant>
    </vt:vector>
  </HeadingPairs>
  <TitlesOfParts>
    <vt:vector size="32" baseType="lpstr">
      <vt:lpstr>Arial</vt:lpstr>
      <vt:lpstr>Calibri</vt:lpstr>
      <vt:lpstr>Colour Sans</vt:lpstr>
      <vt:lpstr>Open Sans</vt:lpstr>
      <vt:lpstr>Wingdings</vt:lpstr>
      <vt:lpstr>AN_Functions_16x9</vt:lpstr>
      <vt:lpstr>think-cell Slide</vt:lpstr>
      <vt:lpstr>India 1-2-3</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Akzonobel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Ankit Sharma</dc:creator>
  <dc:description>v3.2</dc:description>
  <cp:lastModifiedBy>Usman Hafaz</cp:lastModifiedBy>
  <cp:revision>3</cp:revision>
  <dcterms:created xsi:type="dcterms:W3CDTF">2023-08-29T07:12:09Z</dcterms:created>
  <dcterms:modified xsi:type="dcterms:W3CDTF">2023-09-05T08:40:17Z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N-ClusterCode">
    <vt:lpwstr>23;#CEUR|c2b0dd99-0ebb-4475-af32-8c000ce005d6</vt:lpwstr>
  </property>
  <property fmtid="{D5CDD505-2E9C-101B-9397-08002B2CF9AE}" pid="3" name="AN-ClusterName">
    <vt:lpwstr>24;#Central Europe|b1cfca3a-f357-40e6-98ad-6479002c6777</vt:lpwstr>
  </property>
  <property fmtid="{D5CDD505-2E9C-101B-9397-08002B2CF9AE}" pid="4" name="MediaServiceImageTags">
    <vt:lpwstr/>
  </property>
  <property fmtid="{D5CDD505-2E9C-101B-9397-08002B2CF9AE}" pid="5" name="ContentTypeId">
    <vt:lpwstr>0x0101005C1BEE2454CD7640B6C1B8BA67C5522501003075CCE47238AE46A7103EB058253FA4</vt:lpwstr>
  </property>
  <property fmtid="{D5CDD505-2E9C-101B-9397-08002B2CF9AE}" pid="6" name="AN-SecurityClass">
    <vt:lpwstr>15;#Restricted|bbd8224c-5f2c-46d6-b6c8-7d3985b69fd1</vt:lpwstr>
  </property>
  <property fmtid="{D5CDD505-2E9C-101B-9397-08002B2CF9AE}" pid="7" name="AN-BusinessUnitCode">
    <vt:lpwstr>191;#BADP|a2709f12-3b57-4802-914e-16530e1e0585</vt:lpwstr>
  </property>
  <property fmtid="{D5CDD505-2E9C-101B-9397-08002B2CF9AE}" pid="8" name="AN-BusinessUnitName">
    <vt:lpwstr>443;#Corporate Communications and Public Affairs|071986f4-f637-475f-bc64-438ab2e3d18e</vt:lpwstr>
  </property>
  <property fmtid="{D5CDD505-2E9C-101B-9397-08002B2CF9AE}" pid="9" name="AN-SiteCode">
    <vt:lpwstr>335;#SGW|1bc8357a-14b7-4009-ab05-a97a180b0dc3</vt:lpwstr>
  </property>
  <property fmtid="{D5CDD505-2E9C-101B-9397-08002B2CF9AE}" pid="10" name="_dlc_DocIdItemGuid">
    <vt:lpwstr>32ebbefb-5a25-4636-8c31-c14e84e63beb</vt:lpwstr>
  </property>
  <property fmtid="{D5CDD505-2E9C-101B-9397-08002B2CF9AE}" pid="11" name="AN-SiteName">
    <vt:lpwstr>212;#Aabyhoej|1c1c43b1-9bd1-447e-b35b-b64e2dd2b66a</vt:lpwstr>
  </property>
  <property fmtid="{D5CDD505-2E9C-101B-9397-08002B2CF9AE}" pid="12" name="AN_x002d_Keywords">
    <vt:lpwstr/>
  </property>
  <property fmtid="{D5CDD505-2E9C-101B-9397-08002B2CF9AE}" pid="13" name="AN-TopicArea">
    <vt:lpwstr>182;#Communication|679be991-455d-4b1e-9b5a-ea1100e23e6c</vt:lpwstr>
  </property>
  <property fmtid="{D5CDD505-2E9C-101B-9397-08002B2CF9AE}" pid="14" name="AN-RegionCode">
    <vt:lpwstr>82;#AMER|81521a81-7113-43b3-a1b1-174c68bc0af1</vt:lpwstr>
  </property>
  <property fmtid="{D5CDD505-2E9C-101B-9397-08002B2CF9AE}" pid="15" name="ad2168abc306415a91d71ea6c7fad86b">
    <vt:lpwstr/>
  </property>
  <property fmtid="{D5CDD505-2E9C-101B-9397-08002B2CF9AE}" pid="16" name="AN-RegionName">
    <vt:lpwstr>73;#ASIA PACIFIC|d8063886-63c9-4901-9180-ec1d4acc9200</vt:lpwstr>
  </property>
  <property fmtid="{D5CDD505-2E9C-101B-9397-08002B2CF9AE}" pid="17" name="AN-CountryCode">
    <vt:lpwstr>274;#AE|affb6a9a-f2a3-422a-b2a5-1a9a1e8f1224</vt:lpwstr>
  </property>
  <property fmtid="{D5CDD505-2E9C-101B-9397-08002B2CF9AE}" pid="18" name="AN-BusinessAreaCode">
    <vt:lpwstr>96;#DP|b9b347ac-58c5-4a62-954d-4208f7a10217</vt:lpwstr>
  </property>
  <property fmtid="{D5CDD505-2E9C-101B-9397-08002B2CF9AE}" pid="19" name="lcf76f155ced4ddcb4097134ff3c332f">
    <vt:lpwstr/>
  </property>
  <property fmtid="{D5CDD505-2E9C-101B-9397-08002B2CF9AE}" pid="20" name="AN-CountryName">
    <vt:lpwstr>44;#Argentina|01293ee1-c970-4eac-9acd-1037020c531b</vt:lpwstr>
  </property>
  <property fmtid="{D5CDD505-2E9C-101B-9397-08002B2CF9AE}" pid="21" name="AN-BusinessAreaName">
    <vt:lpwstr>97;#Decorative Paints|fb95134c-f750-479c-8c94-c6cfe5c93d85</vt:lpwstr>
  </property>
  <property fmtid="{D5CDD505-2E9C-101B-9397-08002B2CF9AE}" pid="22" name="AN-Keywords">
    <vt:lpwstr/>
  </property>
</Properties>
</file>